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</p:sldIdLst>
  <p:sldSz cx="18288000" cy="10287000"/>
  <p:notesSz cx="6858000" cy="9144000"/>
  <p:embeddedFontLst>
    <p:embeddedFont>
      <p:font typeface="Calibri" panose="020F0502020204030204" pitchFamily="34" charset="0"/>
      <p:regular r:id="rId31"/>
      <p:bold r:id="rId32"/>
      <p:italic r:id="rId33"/>
      <p:boldItalic r:id="rId34"/>
    </p:embeddedFont>
    <p:embeddedFont>
      <p:font typeface="Canva Sans" panose="020B0604020202020204" charset="0"/>
      <p:regular r:id="rId35"/>
    </p:embeddedFont>
    <p:embeddedFont>
      <p:font typeface="Canva Sans Bold" panose="020B0604020202020204" charset="0"/>
      <p:regular r:id="rId36"/>
    </p:embeddedFont>
    <p:embeddedFont>
      <p:font typeface="Garet 1" panose="020B0604020202020204" charset="0"/>
      <p:regular r:id="rId37"/>
    </p:embeddedFont>
    <p:embeddedFont>
      <p:font typeface="Garet 1 Bold" panose="020B0604020202020204" charset="0"/>
      <p:regular r:id="rId38"/>
    </p:embeddedFont>
    <p:embeddedFont>
      <p:font typeface="Garet 2 Bold" panose="020B0604020202020204" charset="0"/>
      <p:regular r:id="rId39"/>
    </p:embeddedFont>
    <p:embeddedFont>
      <p:font typeface="Garet Book" panose="020B0604020202020204" charset="0"/>
      <p:regular r:id="rId40"/>
    </p:embeddedFont>
    <p:embeddedFont>
      <p:font typeface="Garet ExtraBold" panose="020B0604020202020204" charset="0"/>
      <p:regular r:id="rId4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4" d="100"/>
          <a:sy n="54" d="100"/>
        </p:scale>
        <p:origin x="754" y="8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5.fntdata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20" Type="http://schemas.openxmlformats.org/officeDocument/2006/relationships/slide" Target="slides/slide19.xml"/><Relationship Id="rId41" Type="http://schemas.openxmlformats.org/officeDocument/2006/relationships/font" Target="fonts/font11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24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eg"/><Relationship Id="rId3" Type="http://schemas.openxmlformats.org/officeDocument/2006/relationships/image" Target="../media/image4.svg"/><Relationship Id="rId7" Type="http://schemas.openxmlformats.org/officeDocument/2006/relationships/image" Target="../media/image26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jpe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jpe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jpe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jpe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jpe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jpe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jpe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7" Type="http://schemas.openxmlformats.org/officeDocument/2006/relationships/image" Target="../media/image36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F0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0" y="262202"/>
            <a:ext cx="8872143" cy="8872143"/>
          </a:xfrm>
          <a:custGeom>
            <a:avLst/>
            <a:gdLst/>
            <a:ahLst/>
            <a:cxnLst/>
            <a:rect l="l" t="t" r="r" b="b"/>
            <a:pathLst>
              <a:path w="8872143" h="8872143">
                <a:moveTo>
                  <a:pt x="0" y="0"/>
                </a:moveTo>
                <a:lnTo>
                  <a:pt x="8872143" y="0"/>
                </a:lnTo>
                <a:lnTo>
                  <a:pt x="8872143" y="8872143"/>
                </a:lnTo>
                <a:lnTo>
                  <a:pt x="0" y="88721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0" y="0"/>
            <a:ext cx="18288000" cy="1502036"/>
          </a:xfrm>
          <a:prstGeom prst="rect">
            <a:avLst/>
          </a:prstGeom>
          <a:solidFill>
            <a:srgbClr val="222222"/>
          </a:solidFill>
        </p:spPr>
      </p:sp>
      <p:sp>
        <p:nvSpPr>
          <p:cNvPr id="4" name="AutoShape 4"/>
          <p:cNvSpPr/>
          <p:nvPr/>
        </p:nvSpPr>
        <p:spPr>
          <a:xfrm>
            <a:off x="7278145" y="2662013"/>
            <a:ext cx="9526919" cy="4084576"/>
          </a:xfrm>
          <a:prstGeom prst="rect">
            <a:avLst/>
          </a:prstGeom>
          <a:solidFill>
            <a:srgbClr val="FF914D"/>
          </a:solidFill>
        </p:spPr>
      </p:sp>
      <p:sp>
        <p:nvSpPr>
          <p:cNvPr id="5" name="Freeform 5"/>
          <p:cNvSpPr/>
          <p:nvPr/>
        </p:nvSpPr>
        <p:spPr>
          <a:xfrm flipH="1">
            <a:off x="13386729" y="7906565"/>
            <a:ext cx="292782" cy="485946"/>
          </a:xfrm>
          <a:custGeom>
            <a:avLst/>
            <a:gdLst/>
            <a:ahLst/>
            <a:cxnLst/>
            <a:rect l="l" t="t" r="r" b="b"/>
            <a:pathLst>
              <a:path w="292782" h="485946">
                <a:moveTo>
                  <a:pt x="292782" y="0"/>
                </a:moveTo>
                <a:lnTo>
                  <a:pt x="0" y="0"/>
                </a:lnTo>
                <a:lnTo>
                  <a:pt x="0" y="485946"/>
                </a:lnTo>
                <a:lnTo>
                  <a:pt x="292782" y="485946"/>
                </a:lnTo>
                <a:lnTo>
                  <a:pt x="292782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3313842" y="2508979"/>
            <a:ext cx="2839131" cy="4378589"/>
          </a:xfrm>
          <a:custGeom>
            <a:avLst/>
            <a:gdLst/>
            <a:ahLst/>
            <a:cxnLst/>
            <a:rect l="l" t="t" r="r" b="b"/>
            <a:pathLst>
              <a:path w="2839131" h="4378589">
                <a:moveTo>
                  <a:pt x="0" y="0"/>
                </a:moveTo>
                <a:lnTo>
                  <a:pt x="2839131" y="0"/>
                </a:lnTo>
                <a:lnTo>
                  <a:pt x="2839131" y="4378589"/>
                </a:lnTo>
                <a:lnTo>
                  <a:pt x="0" y="437858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33639" t="-66515" r="-137404" b="-73838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7686380" y="4007182"/>
            <a:ext cx="8710450" cy="1327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823"/>
              </a:lnSpc>
            </a:pPr>
            <a:r>
              <a:rPr lang="en-US" sz="10563" spc="-665">
                <a:solidFill>
                  <a:srgbClr val="222222"/>
                </a:solidFill>
                <a:latin typeface="Garet ExtraBold"/>
              </a:rPr>
              <a:t>YOURSTOCK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686380" y="5267662"/>
            <a:ext cx="3835612" cy="118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222222"/>
                </a:solidFill>
                <a:latin typeface="Canva Sans"/>
              </a:rPr>
              <a:t>   Buy the rumor,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222222"/>
                </a:solidFill>
                <a:latin typeface="Canva Sans"/>
              </a:rPr>
              <a:t>Sell the news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23235" y="302709"/>
            <a:ext cx="4632098" cy="448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E6E6E6"/>
                </a:solidFill>
                <a:latin typeface="Garet Book"/>
              </a:rPr>
              <a:t>Hello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8288000" cy="1502036"/>
          </a:xfrm>
          <a:prstGeom prst="rect">
            <a:avLst/>
          </a:prstGeom>
          <a:solidFill>
            <a:srgbClr val="222222"/>
          </a:solidFill>
        </p:spPr>
      </p:sp>
      <p:sp>
        <p:nvSpPr>
          <p:cNvPr id="3" name="AutoShape 3"/>
          <p:cNvSpPr/>
          <p:nvPr/>
        </p:nvSpPr>
        <p:spPr>
          <a:xfrm>
            <a:off x="5422385" y="2124347"/>
            <a:ext cx="7443229" cy="2130673"/>
          </a:xfrm>
          <a:prstGeom prst="rect">
            <a:avLst/>
          </a:prstGeom>
          <a:solidFill>
            <a:srgbClr val="FF914D"/>
          </a:solidFill>
        </p:spPr>
      </p:sp>
      <p:sp>
        <p:nvSpPr>
          <p:cNvPr id="4" name="AutoShape 4"/>
          <p:cNvSpPr/>
          <p:nvPr/>
        </p:nvSpPr>
        <p:spPr>
          <a:xfrm>
            <a:off x="1429552" y="6368539"/>
            <a:ext cx="3613507" cy="2889761"/>
          </a:xfrm>
          <a:prstGeom prst="rect">
            <a:avLst/>
          </a:prstGeom>
          <a:solidFill>
            <a:srgbClr val="FF914D"/>
          </a:solidFill>
        </p:spPr>
      </p:sp>
      <p:sp>
        <p:nvSpPr>
          <p:cNvPr id="5" name="AutoShape 5"/>
          <p:cNvSpPr/>
          <p:nvPr/>
        </p:nvSpPr>
        <p:spPr>
          <a:xfrm>
            <a:off x="7337246" y="6368539"/>
            <a:ext cx="3613507" cy="2889761"/>
          </a:xfrm>
          <a:prstGeom prst="rect">
            <a:avLst/>
          </a:prstGeom>
          <a:solidFill>
            <a:srgbClr val="FF914D"/>
          </a:solidFill>
        </p:spPr>
      </p:sp>
      <p:sp>
        <p:nvSpPr>
          <p:cNvPr id="6" name="AutoShape 6"/>
          <p:cNvSpPr/>
          <p:nvPr/>
        </p:nvSpPr>
        <p:spPr>
          <a:xfrm>
            <a:off x="13174107" y="6368539"/>
            <a:ext cx="3613507" cy="2889761"/>
          </a:xfrm>
          <a:prstGeom prst="rect">
            <a:avLst/>
          </a:prstGeom>
          <a:solidFill>
            <a:srgbClr val="FF914D"/>
          </a:solidFill>
        </p:spPr>
      </p:sp>
      <p:sp>
        <p:nvSpPr>
          <p:cNvPr id="7" name="TextBox 7"/>
          <p:cNvSpPr txBox="1"/>
          <p:nvPr/>
        </p:nvSpPr>
        <p:spPr>
          <a:xfrm>
            <a:off x="6749115" y="4746114"/>
            <a:ext cx="4789769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222222"/>
                </a:solidFill>
                <a:latin typeface="Garet 1 Bold"/>
              </a:rPr>
              <a:t>Project Timeline</a:t>
            </a:r>
          </a:p>
        </p:txBody>
      </p:sp>
      <p:sp>
        <p:nvSpPr>
          <p:cNvPr id="8" name="AutoShape 8"/>
          <p:cNvSpPr/>
          <p:nvPr/>
        </p:nvSpPr>
        <p:spPr>
          <a:xfrm rot="-5400000">
            <a:off x="8719066" y="5879022"/>
            <a:ext cx="802244" cy="0"/>
          </a:xfrm>
          <a:prstGeom prst="line">
            <a:avLst/>
          </a:prstGeom>
          <a:ln w="47625" cap="rnd">
            <a:solidFill>
              <a:srgbClr val="22222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AutoShape 9"/>
          <p:cNvSpPr/>
          <p:nvPr/>
        </p:nvSpPr>
        <p:spPr>
          <a:xfrm rot="-5409767">
            <a:off x="3023871" y="6067643"/>
            <a:ext cx="424868" cy="0"/>
          </a:xfrm>
          <a:prstGeom prst="line">
            <a:avLst/>
          </a:prstGeom>
          <a:ln w="47625" cap="rnd">
            <a:solidFill>
              <a:srgbClr val="22222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AutoShape 10"/>
          <p:cNvSpPr/>
          <p:nvPr/>
        </p:nvSpPr>
        <p:spPr>
          <a:xfrm rot="-5409767">
            <a:off x="14768427" y="6067643"/>
            <a:ext cx="424868" cy="0"/>
          </a:xfrm>
          <a:prstGeom prst="line">
            <a:avLst/>
          </a:prstGeom>
          <a:ln w="47625" cap="rnd">
            <a:solidFill>
              <a:srgbClr val="22222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AutoShape 11"/>
          <p:cNvSpPr/>
          <p:nvPr/>
        </p:nvSpPr>
        <p:spPr>
          <a:xfrm>
            <a:off x="3236305" y="5878954"/>
            <a:ext cx="11768972" cy="0"/>
          </a:xfrm>
          <a:prstGeom prst="line">
            <a:avLst/>
          </a:prstGeom>
          <a:ln w="47625" cap="rnd">
            <a:solidFill>
              <a:srgbClr val="22222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Freeform 12"/>
          <p:cNvSpPr/>
          <p:nvPr/>
        </p:nvSpPr>
        <p:spPr>
          <a:xfrm>
            <a:off x="5807611" y="7517402"/>
            <a:ext cx="736695" cy="592035"/>
          </a:xfrm>
          <a:custGeom>
            <a:avLst/>
            <a:gdLst/>
            <a:ahLst/>
            <a:cxnLst/>
            <a:rect l="l" t="t" r="r" b="b"/>
            <a:pathLst>
              <a:path w="736695" h="592035">
                <a:moveTo>
                  <a:pt x="0" y="0"/>
                </a:moveTo>
                <a:lnTo>
                  <a:pt x="736694" y="0"/>
                </a:lnTo>
                <a:lnTo>
                  <a:pt x="736694" y="592035"/>
                </a:lnTo>
                <a:lnTo>
                  <a:pt x="0" y="5920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1700810" y="7517402"/>
            <a:ext cx="736695" cy="592035"/>
          </a:xfrm>
          <a:custGeom>
            <a:avLst/>
            <a:gdLst/>
            <a:ahLst/>
            <a:cxnLst/>
            <a:rect l="l" t="t" r="r" b="b"/>
            <a:pathLst>
              <a:path w="736695" h="592035">
                <a:moveTo>
                  <a:pt x="0" y="0"/>
                </a:moveTo>
                <a:lnTo>
                  <a:pt x="736694" y="0"/>
                </a:lnTo>
                <a:lnTo>
                  <a:pt x="736694" y="592035"/>
                </a:lnTo>
                <a:lnTo>
                  <a:pt x="0" y="5920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875883" y="448310"/>
            <a:ext cx="3756215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E6E6E6"/>
                </a:solidFill>
                <a:latin typeface="Garet Book"/>
              </a:rPr>
              <a:t>Timeline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012843" y="2856454"/>
            <a:ext cx="6852772" cy="920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890"/>
              </a:lnSpc>
            </a:pPr>
            <a:r>
              <a:rPr lang="en-US" sz="7409" spc="-466">
                <a:solidFill>
                  <a:srgbClr val="222222"/>
                </a:solidFill>
                <a:latin typeface="Garet ExtraBold"/>
              </a:rPr>
              <a:t>ACTION PLAN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056191" y="7032370"/>
            <a:ext cx="2311396" cy="12514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5"/>
              </a:lnSpc>
            </a:pPr>
            <a:r>
              <a:rPr lang="en-US" sz="3604">
                <a:solidFill>
                  <a:srgbClr val="222222"/>
                </a:solidFill>
                <a:latin typeface="Garet 1 Bold"/>
              </a:rPr>
              <a:t>Planning</a:t>
            </a:r>
          </a:p>
          <a:p>
            <a:pPr algn="ctr">
              <a:lnSpc>
                <a:spcPts val="5045"/>
              </a:lnSpc>
            </a:pPr>
            <a:r>
              <a:rPr lang="en-US" sz="3604">
                <a:solidFill>
                  <a:srgbClr val="222222"/>
                </a:solidFill>
                <a:latin typeface="Garet 1 Bold"/>
              </a:rPr>
              <a:t>Dec-Jan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450817" y="7095426"/>
            <a:ext cx="3516567" cy="11884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46"/>
              </a:lnSpc>
            </a:pPr>
            <a:r>
              <a:rPr lang="en-US" sz="3461">
                <a:solidFill>
                  <a:srgbClr val="222222"/>
                </a:solidFill>
                <a:latin typeface="Garet 1 Bold"/>
              </a:rPr>
              <a:t>Designing</a:t>
            </a:r>
          </a:p>
          <a:p>
            <a:pPr algn="ctr">
              <a:lnSpc>
                <a:spcPts val="4846"/>
              </a:lnSpc>
            </a:pPr>
            <a:r>
              <a:rPr lang="en-US" sz="3461">
                <a:solidFill>
                  <a:srgbClr val="222222"/>
                </a:solidFill>
                <a:latin typeface="Garet 1 Bold"/>
              </a:rPr>
              <a:t>Jan - March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3228079" y="6848676"/>
            <a:ext cx="3647548" cy="18628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50"/>
              </a:lnSpc>
            </a:pPr>
            <a:r>
              <a:rPr lang="en-US" sz="3535">
                <a:solidFill>
                  <a:srgbClr val="222222"/>
                </a:solidFill>
                <a:latin typeface="Garet 1 Bold"/>
              </a:rPr>
              <a:t>Development</a:t>
            </a:r>
          </a:p>
          <a:p>
            <a:pPr algn="ctr">
              <a:lnSpc>
                <a:spcPts val="4950"/>
              </a:lnSpc>
            </a:pPr>
            <a:r>
              <a:rPr lang="en-US" sz="3535">
                <a:solidFill>
                  <a:srgbClr val="222222"/>
                </a:solidFill>
                <a:latin typeface="Garet 1 Bold"/>
              </a:rPr>
              <a:t>&amp; Testing</a:t>
            </a:r>
          </a:p>
          <a:p>
            <a:pPr algn="ctr">
              <a:lnSpc>
                <a:spcPts val="4950"/>
              </a:lnSpc>
            </a:pPr>
            <a:r>
              <a:rPr lang="en-US" sz="3535">
                <a:solidFill>
                  <a:srgbClr val="222222"/>
                </a:solidFill>
                <a:latin typeface="Garet 1 Bold"/>
              </a:rPr>
              <a:t>March - June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90239" y="-6315039"/>
            <a:ext cx="18107522" cy="18107522"/>
          </a:xfrm>
          <a:custGeom>
            <a:avLst/>
            <a:gdLst/>
            <a:ahLst/>
            <a:cxnLst/>
            <a:rect l="l" t="t" r="r" b="b"/>
            <a:pathLst>
              <a:path w="18107522" h="18107522">
                <a:moveTo>
                  <a:pt x="0" y="0"/>
                </a:moveTo>
                <a:lnTo>
                  <a:pt x="18107522" y="0"/>
                </a:lnTo>
                <a:lnTo>
                  <a:pt x="18107522" y="18107523"/>
                </a:lnTo>
                <a:lnTo>
                  <a:pt x="0" y="1810752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0" y="0"/>
            <a:ext cx="18288000" cy="1502036"/>
          </a:xfrm>
          <a:prstGeom prst="rect">
            <a:avLst/>
          </a:prstGeom>
          <a:solidFill>
            <a:srgbClr val="222222"/>
          </a:solidFill>
        </p:spPr>
      </p:sp>
      <p:sp>
        <p:nvSpPr>
          <p:cNvPr id="4" name="TextBox 4"/>
          <p:cNvSpPr txBox="1"/>
          <p:nvPr/>
        </p:nvSpPr>
        <p:spPr>
          <a:xfrm>
            <a:off x="832819" y="467360"/>
            <a:ext cx="3756215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E6E6E6"/>
                </a:solidFill>
                <a:latin typeface="Garet Book"/>
              </a:rPr>
              <a:t>Designing</a:t>
            </a:r>
          </a:p>
        </p:txBody>
      </p:sp>
      <p:sp>
        <p:nvSpPr>
          <p:cNvPr id="5" name="AutoShape 5"/>
          <p:cNvSpPr/>
          <p:nvPr/>
        </p:nvSpPr>
        <p:spPr>
          <a:xfrm>
            <a:off x="4032155" y="3392745"/>
            <a:ext cx="10679431" cy="4588890"/>
          </a:xfrm>
          <a:prstGeom prst="rect">
            <a:avLst/>
          </a:prstGeom>
          <a:solidFill>
            <a:srgbClr val="FF914D"/>
          </a:solidFill>
        </p:spPr>
      </p:sp>
      <p:sp>
        <p:nvSpPr>
          <p:cNvPr id="6" name="TextBox 6"/>
          <p:cNvSpPr txBox="1"/>
          <p:nvPr/>
        </p:nvSpPr>
        <p:spPr>
          <a:xfrm>
            <a:off x="3603576" y="4228952"/>
            <a:ext cx="11536588" cy="23162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778"/>
              </a:lnSpc>
            </a:pPr>
            <a:r>
              <a:rPr lang="en-US" sz="13910" spc="-876">
                <a:solidFill>
                  <a:srgbClr val="222222"/>
                </a:solidFill>
                <a:latin typeface="Garet ExtraBold"/>
              </a:rPr>
              <a:t>UI/UX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0" y="-6315039"/>
            <a:ext cx="18107522" cy="18107522"/>
          </a:xfrm>
          <a:custGeom>
            <a:avLst/>
            <a:gdLst/>
            <a:ahLst/>
            <a:cxnLst/>
            <a:rect l="l" t="t" r="r" b="b"/>
            <a:pathLst>
              <a:path w="18107522" h="18107522">
                <a:moveTo>
                  <a:pt x="0" y="0"/>
                </a:moveTo>
                <a:lnTo>
                  <a:pt x="18107522" y="0"/>
                </a:lnTo>
                <a:lnTo>
                  <a:pt x="18107522" y="18107523"/>
                </a:lnTo>
                <a:lnTo>
                  <a:pt x="0" y="1810752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0" y="0"/>
            <a:ext cx="18288000" cy="1502036"/>
          </a:xfrm>
          <a:prstGeom prst="rect">
            <a:avLst/>
          </a:prstGeom>
          <a:solidFill>
            <a:srgbClr val="222222"/>
          </a:solidFill>
        </p:spPr>
      </p:sp>
      <p:sp>
        <p:nvSpPr>
          <p:cNvPr id="4" name="TextBox 4"/>
          <p:cNvSpPr txBox="1"/>
          <p:nvPr/>
        </p:nvSpPr>
        <p:spPr>
          <a:xfrm>
            <a:off x="832819" y="467360"/>
            <a:ext cx="3756215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E6E6E6"/>
                </a:solidFill>
                <a:latin typeface="Garet Book"/>
              </a:rPr>
              <a:t>Implementation</a:t>
            </a:r>
          </a:p>
        </p:txBody>
      </p:sp>
      <p:sp>
        <p:nvSpPr>
          <p:cNvPr id="5" name="AutoShape 5"/>
          <p:cNvSpPr/>
          <p:nvPr/>
        </p:nvSpPr>
        <p:spPr>
          <a:xfrm>
            <a:off x="4032155" y="3392745"/>
            <a:ext cx="10679431" cy="4588890"/>
          </a:xfrm>
          <a:prstGeom prst="rect">
            <a:avLst/>
          </a:prstGeom>
          <a:solidFill>
            <a:srgbClr val="FF914D"/>
          </a:solidFill>
        </p:spPr>
      </p:sp>
      <p:sp>
        <p:nvSpPr>
          <p:cNvPr id="6" name="TextBox 6"/>
          <p:cNvSpPr txBox="1"/>
          <p:nvPr/>
        </p:nvSpPr>
        <p:spPr>
          <a:xfrm>
            <a:off x="3638921" y="4872680"/>
            <a:ext cx="11465898" cy="16995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887"/>
              </a:lnSpc>
            </a:pPr>
            <a:r>
              <a:rPr lang="en-US" sz="10286" spc="-648">
                <a:solidFill>
                  <a:srgbClr val="222222"/>
                </a:solidFill>
                <a:latin typeface="Garet ExtraBold"/>
              </a:rPr>
              <a:t>DEVELOPMENT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42546" y="1047750"/>
            <a:ext cx="18697385" cy="3349735"/>
            <a:chOff x="0" y="0"/>
            <a:chExt cx="24929847" cy="446631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t="1641" b="71493"/>
            <a:stretch>
              <a:fillRect/>
            </a:stretch>
          </p:blipFill>
          <p:spPr>
            <a:xfrm>
              <a:off x="0" y="0"/>
              <a:ext cx="24929847" cy="4466314"/>
            </a:xfrm>
            <a:prstGeom prst="rect">
              <a:avLst/>
            </a:prstGeom>
          </p:spPr>
        </p:pic>
      </p:grpSp>
      <p:sp>
        <p:nvSpPr>
          <p:cNvPr id="4" name="AutoShape 4"/>
          <p:cNvSpPr/>
          <p:nvPr/>
        </p:nvSpPr>
        <p:spPr>
          <a:xfrm>
            <a:off x="0" y="0"/>
            <a:ext cx="18288000" cy="1502036"/>
          </a:xfrm>
          <a:prstGeom prst="rect">
            <a:avLst/>
          </a:prstGeom>
          <a:solidFill>
            <a:srgbClr val="222222"/>
          </a:solidFill>
        </p:spPr>
      </p:sp>
      <p:sp>
        <p:nvSpPr>
          <p:cNvPr id="5" name="AutoShape 5"/>
          <p:cNvSpPr/>
          <p:nvPr/>
        </p:nvSpPr>
        <p:spPr>
          <a:xfrm>
            <a:off x="4275934" y="3589600"/>
            <a:ext cx="9789571" cy="2268772"/>
          </a:xfrm>
          <a:prstGeom prst="rect">
            <a:avLst/>
          </a:prstGeom>
          <a:solidFill>
            <a:srgbClr val="FF914D"/>
          </a:solidFill>
        </p:spPr>
      </p:sp>
      <p:sp>
        <p:nvSpPr>
          <p:cNvPr id="6" name="TextBox 6"/>
          <p:cNvSpPr txBox="1"/>
          <p:nvPr/>
        </p:nvSpPr>
        <p:spPr>
          <a:xfrm>
            <a:off x="832819" y="467360"/>
            <a:ext cx="3756215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E6E6E6"/>
                </a:solidFill>
                <a:latin typeface="Garet Book"/>
              </a:rPr>
              <a:t>Implementation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7486773"/>
            <a:ext cx="15000280" cy="10913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63"/>
              </a:lnSpc>
            </a:pPr>
            <a:r>
              <a:rPr lang="en-US" sz="3188">
                <a:solidFill>
                  <a:srgbClr val="222222"/>
                </a:solidFill>
                <a:latin typeface="Garet 1"/>
              </a:rPr>
              <a:t>machine learning technique that involves combining multiple weak models to create a strong predictive model.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589035" y="4349712"/>
            <a:ext cx="9097425" cy="920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90"/>
              </a:lnSpc>
            </a:pPr>
            <a:r>
              <a:rPr lang="en-US" sz="7409" spc="-466">
                <a:solidFill>
                  <a:srgbClr val="222222"/>
                </a:solidFill>
                <a:latin typeface="Garet ExtraBold"/>
              </a:rPr>
              <a:t>MACHINE LEARNING</a:t>
            </a:r>
          </a:p>
        </p:txBody>
      </p:sp>
      <p:sp>
        <p:nvSpPr>
          <p:cNvPr id="9" name="Freeform 9"/>
          <p:cNvSpPr/>
          <p:nvPr/>
        </p:nvSpPr>
        <p:spPr>
          <a:xfrm flipH="1">
            <a:off x="16966518" y="9015327"/>
            <a:ext cx="292782" cy="485946"/>
          </a:xfrm>
          <a:custGeom>
            <a:avLst/>
            <a:gdLst/>
            <a:ahLst/>
            <a:cxnLst/>
            <a:rect l="l" t="t" r="r" b="b"/>
            <a:pathLst>
              <a:path w="292782" h="485946">
                <a:moveTo>
                  <a:pt x="292782" y="0"/>
                </a:moveTo>
                <a:lnTo>
                  <a:pt x="0" y="0"/>
                </a:lnTo>
                <a:lnTo>
                  <a:pt x="0" y="485946"/>
                </a:lnTo>
                <a:lnTo>
                  <a:pt x="292782" y="485946"/>
                </a:lnTo>
                <a:lnTo>
                  <a:pt x="292782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832819" y="6477758"/>
            <a:ext cx="4462402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222222"/>
                </a:solidFill>
                <a:latin typeface="Garet 1 Bold"/>
              </a:rPr>
              <a:t>Gradient Boosting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42546" y="1047750"/>
            <a:ext cx="18697385" cy="3349735"/>
            <a:chOff x="0" y="0"/>
            <a:chExt cx="24929847" cy="446631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t="1641" b="71493"/>
            <a:stretch>
              <a:fillRect/>
            </a:stretch>
          </p:blipFill>
          <p:spPr>
            <a:xfrm>
              <a:off x="0" y="0"/>
              <a:ext cx="24929847" cy="4466314"/>
            </a:xfrm>
            <a:prstGeom prst="rect">
              <a:avLst/>
            </a:prstGeom>
          </p:spPr>
        </p:pic>
      </p:grpSp>
      <p:sp>
        <p:nvSpPr>
          <p:cNvPr id="4" name="AutoShape 4"/>
          <p:cNvSpPr/>
          <p:nvPr/>
        </p:nvSpPr>
        <p:spPr>
          <a:xfrm>
            <a:off x="0" y="0"/>
            <a:ext cx="18288000" cy="1502036"/>
          </a:xfrm>
          <a:prstGeom prst="rect">
            <a:avLst/>
          </a:prstGeom>
          <a:solidFill>
            <a:srgbClr val="222222"/>
          </a:solidFill>
        </p:spPr>
      </p:sp>
      <p:sp>
        <p:nvSpPr>
          <p:cNvPr id="5" name="AutoShape 5"/>
          <p:cNvSpPr/>
          <p:nvPr/>
        </p:nvSpPr>
        <p:spPr>
          <a:xfrm>
            <a:off x="4890488" y="3402562"/>
            <a:ext cx="8507023" cy="2684180"/>
          </a:xfrm>
          <a:prstGeom prst="rect">
            <a:avLst/>
          </a:prstGeom>
          <a:solidFill>
            <a:srgbClr val="FF914D"/>
          </a:solidFill>
        </p:spPr>
      </p:sp>
      <p:sp>
        <p:nvSpPr>
          <p:cNvPr id="6" name="TextBox 6"/>
          <p:cNvSpPr txBox="1"/>
          <p:nvPr/>
        </p:nvSpPr>
        <p:spPr>
          <a:xfrm>
            <a:off x="832819" y="7412117"/>
            <a:ext cx="4441008" cy="721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06775" lvl="1" indent="-453388">
              <a:lnSpc>
                <a:spcPts val="5879"/>
              </a:lnSpc>
              <a:buFont typeface="Arial"/>
              <a:buChar char="•"/>
            </a:pPr>
            <a:r>
              <a:rPr lang="en-US" sz="4199">
                <a:solidFill>
                  <a:srgbClr val="222222"/>
                </a:solidFill>
                <a:latin typeface="Garet 1 Bold"/>
              </a:rPr>
              <a:t>Grid search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480946" y="3950864"/>
            <a:ext cx="7326108" cy="1787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90"/>
              </a:lnSpc>
            </a:pPr>
            <a:r>
              <a:rPr lang="en-US" sz="7409" spc="-466">
                <a:solidFill>
                  <a:srgbClr val="222222"/>
                </a:solidFill>
                <a:latin typeface="Garet ExtraBold"/>
              </a:rPr>
              <a:t>ACCURACY TECHNIQUES</a:t>
            </a:r>
          </a:p>
        </p:txBody>
      </p:sp>
      <p:sp>
        <p:nvSpPr>
          <p:cNvPr id="8" name="Freeform 8"/>
          <p:cNvSpPr/>
          <p:nvPr/>
        </p:nvSpPr>
        <p:spPr>
          <a:xfrm flipH="1">
            <a:off x="16966518" y="9015327"/>
            <a:ext cx="292782" cy="485946"/>
          </a:xfrm>
          <a:custGeom>
            <a:avLst/>
            <a:gdLst/>
            <a:ahLst/>
            <a:cxnLst/>
            <a:rect l="l" t="t" r="r" b="b"/>
            <a:pathLst>
              <a:path w="292782" h="485946">
                <a:moveTo>
                  <a:pt x="292782" y="0"/>
                </a:moveTo>
                <a:lnTo>
                  <a:pt x="0" y="0"/>
                </a:lnTo>
                <a:lnTo>
                  <a:pt x="0" y="485946"/>
                </a:lnTo>
                <a:lnTo>
                  <a:pt x="292782" y="485946"/>
                </a:lnTo>
                <a:lnTo>
                  <a:pt x="292782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212038" y="6525021"/>
            <a:ext cx="14283573" cy="629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5179"/>
              </a:lnSpc>
              <a:spcBef>
                <a:spcPct val="0"/>
              </a:spcBef>
            </a:pPr>
            <a:r>
              <a:rPr lang="en-US" sz="3699">
                <a:solidFill>
                  <a:srgbClr val="000000"/>
                </a:solidFill>
                <a:latin typeface="Canva Sans Bold"/>
              </a:rPr>
              <a:t>Techniques used to improve the accuracy of the predictions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98338" y="467360"/>
            <a:ext cx="3603427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ECF0F3"/>
                </a:solidFill>
                <a:latin typeface="Garet Book"/>
              </a:rPr>
              <a:t>Implementation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660353" y="1955742"/>
            <a:ext cx="10688981" cy="2130673"/>
          </a:xfrm>
          <a:prstGeom prst="rect">
            <a:avLst/>
          </a:prstGeom>
          <a:solidFill>
            <a:srgbClr val="FF914D"/>
          </a:solidFill>
        </p:spPr>
      </p:sp>
      <p:sp>
        <p:nvSpPr>
          <p:cNvPr id="3" name="Freeform 3"/>
          <p:cNvSpPr/>
          <p:nvPr/>
        </p:nvSpPr>
        <p:spPr>
          <a:xfrm flipH="1">
            <a:off x="16966518" y="9015327"/>
            <a:ext cx="292782" cy="485946"/>
          </a:xfrm>
          <a:custGeom>
            <a:avLst/>
            <a:gdLst/>
            <a:ahLst/>
            <a:cxnLst/>
            <a:rect l="l" t="t" r="r" b="b"/>
            <a:pathLst>
              <a:path w="292782" h="485946">
                <a:moveTo>
                  <a:pt x="292782" y="0"/>
                </a:moveTo>
                <a:lnTo>
                  <a:pt x="0" y="0"/>
                </a:lnTo>
                <a:lnTo>
                  <a:pt x="0" y="485946"/>
                </a:lnTo>
                <a:lnTo>
                  <a:pt x="292782" y="485946"/>
                </a:lnTo>
                <a:lnTo>
                  <a:pt x="29278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1349334" y="1502036"/>
            <a:ext cx="7098985" cy="6821203"/>
          </a:xfrm>
          <a:custGeom>
            <a:avLst/>
            <a:gdLst/>
            <a:ahLst/>
            <a:cxnLst/>
            <a:rect l="l" t="t" r="r" b="b"/>
            <a:pathLst>
              <a:path w="7098985" h="6821203">
                <a:moveTo>
                  <a:pt x="0" y="0"/>
                </a:moveTo>
                <a:lnTo>
                  <a:pt x="7098985" y="0"/>
                </a:lnTo>
                <a:lnTo>
                  <a:pt x="7098985" y="6821204"/>
                </a:lnTo>
                <a:lnTo>
                  <a:pt x="0" y="682120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4104" r="-19587"/>
            </a:stretch>
          </a:blipFill>
        </p:spPr>
      </p:sp>
      <p:sp>
        <p:nvSpPr>
          <p:cNvPr id="5" name="Freeform 5"/>
          <p:cNvSpPr/>
          <p:nvPr/>
        </p:nvSpPr>
        <p:spPr>
          <a:xfrm rot="5400000">
            <a:off x="11349334" y="292115"/>
            <a:ext cx="9702770" cy="9702770"/>
          </a:xfrm>
          <a:custGeom>
            <a:avLst/>
            <a:gdLst/>
            <a:ahLst/>
            <a:cxnLst/>
            <a:rect l="l" t="t" r="r" b="b"/>
            <a:pathLst>
              <a:path w="9702770" h="9702770">
                <a:moveTo>
                  <a:pt x="0" y="0"/>
                </a:moveTo>
                <a:lnTo>
                  <a:pt x="9702769" y="0"/>
                </a:lnTo>
                <a:lnTo>
                  <a:pt x="9702769" y="9702770"/>
                </a:lnTo>
                <a:lnTo>
                  <a:pt x="0" y="970277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AutoShape 6"/>
          <p:cNvSpPr/>
          <p:nvPr/>
        </p:nvSpPr>
        <p:spPr>
          <a:xfrm>
            <a:off x="0" y="0"/>
            <a:ext cx="18288000" cy="1502036"/>
          </a:xfrm>
          <a:prstGeom prst="rect">
            <a:avLst/>
          </a:prstGeom>
          <a:solidFill>
            <a:srgbClr val="222222"/>
          </a:solidFill>
        </p:spPr>
      </p:sp>
      <p:sp>
        <p:nvSpPr>
          <p:cNvPr id="7" name="TextBox 7"/>
          <p:cNvSpPr txBox="1"/>
          <p:nvPr/>
        </p:nvSpPr>
        <p:spPr>
          <a:xfrm>
            <a:off x="832819" y="467360"/>
            <a:ext cx="3756215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E6E6E6"/>
                </a:solidFill>
                <a:latin typeface="Garet Book"/>
              </a:rPr>
              <a:t>Implementation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50810" y="2687849"/>
            <a:ext cx="7326108" cy="920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890"/>
              </a:lnSpc>
            </a:pPr>
            <a:r>
              <a:rPr lang="en-US" sz="7409" spc="-466">
                <a:solidFill>
                  <a:srgbClr val="222222"/>
                </a:solidFill>
                <a:latin typeface="Garet ExtraBold"/>
              </a:rPr>
              <a:t>PERFORMANCE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-221399" y="4727679"/>
            <a:ext cx="11131248" cy="23027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101084" lvl="1" indent="-550542">
              <a:lnSpc>
                <a:spcPts val="9587"/>
              </a:lnSpc>
              <a:buFont typeface="Arial"/>
              <a:buChar char="•"/>
            </a:pPr>
            <a:r>
              <a:rPr lang="en-US" sz="5099">
                <a:solidFill>
                  <a:srgbClr val="000000"/>
                </a:solidFill>
                <a:latin typeface="Garet 1 Bold"/>
              </a:rPr>
              <a:t>ML model run on cloud</a:t>
            </a:r>
          </a:p>
          <a:p>
            <a:pPr marL="1101084" lvl="1" indent="-550542">
              <a:lnSpc>
                <a:spcPts val="9587"/>
              </a:lnSpc>
              <a:buFont typeface="Arial"/>
              <a:buChar char="•"/>
            </a:pPr>
            <a:r>
              <a:rPr lang="en-US" sz="5099">
                <a:solidFill>
                  <a:srgbClr val="000000"/>
                </a:solidFill>
                <a:latin typeface="Garet 1 Bold"/>
              </a:rPr>
              <a:t>Separate refreshing widgets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8288000" cy="1502036"/>
          </a:xfrm>
          <a:prstGeom prst="rect">
            <a:avLst/>
          </a:prstGeom>
          <a:solidFill>
            <a:srgbClr val="222222"/>
          </a:solidFill>
        </p:spPr>
      </p:sp>
      <p:sp>
        <p:nvSpPr>
          <p:cNvPr id="3" name="AutoShape 3"/>
          <p:cNvSpPr/>
          <p:nvPr/>
        </p:nvSpPr>
        <p:spPr>
          <a:xfrm>
            <a:off x="199860" y="1784306"/>
            <a:ext cx="5576861" cy="2130673"/>
          </a:xfrm>
          <a:prstGeom prst="rect">
            <a:avLst/>
          </a:prstGeom>
          <a:solidFill>
            <a:srgbClr val="FF914D"/>
          </a:solidFill>
        </p:spPr>
      </p:sp>
      <p:sp>
        <p:nvSpPr>
          <p:cNvPr id="4" name="AutoShape 4"/>
          <p:cNvSpPr/>
          <p:nvPr/>
        </p:nvSpPr>
        <p:spPr>
          <a:xfrm>
            <a:off x="8266192" y="3914979"/>
            <a:ext cx="1203794" cy="1065337"/>
          </a:xfrm>
          <a:prstGeom prst="rect">
            <a:avLst/>
          </a:prstGeom>
          <a:solidFill>
            <a:srgbClr val="FF914D"/>
          </a:solidFill>
        </p:spPr>
      </p:sp>
      <p:sp>
        <p:nvSpPr>
          <p:cNvPr id="5" name="Freeform 5"/>
          <p:cNvSpPr/>
          <p:nvPr/>
        </p:nvSpPr>
        <p:spPr>
          <a:xfrm flipH="1">
            <a:off x="16966518" y="9015327"/>
            <a:ext cx="292782" cy="485946"/>
          </a:xfrm>
          <a:custGeom>
            <a:avLst/>
            <a:gdLst/>
            <a:ahLst/>
            <a:cxnLst/>
            <a:rect l="l" t="t" r="r" b="b"/>
            <a:pathLst>
              <a:path w="292782" h="485946">
                <a:moveTo>
                  <a:pt x="292782" y="0"/>
                </a:moveTo>
                <a:lnTo>
                  <a:pt x="0" y="0"/>
                </a:lnTo>
                <a:lnTo>
                  <a:pt x="0" y="485946"/>
                </a:lnTo>
                <a:lnTo>
                  <a:pt x="292782" y="485946"/>
                </a:lnTo>
                <a:lnTo>
                  <a:pt x="29278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5400000">
            <a:off x="0" y="1498712"/>
            <a:ext cx="7713824" cy="7713824"/>
          </a:xfrm>
          <a:custGeom>
            <a:avLst/>
            <a:gdLst/>
            <a:ahLst/>
            <a:cxnLst/>
            <a:rect l="l" t="t" r="r" b="b"/>
            <a:pathLst>
              <a:path w="7713824" h="7713824">
                <a:moveTo>
                  <a:pt x="0" y="0"/>
                </a:moveTo>
                <a:lnTo>
                  <a:pt x="7713824" y="0"/>
                </a:lnTo>
                <a:lnTo>
                  <a:pt x="7713824" y="7713824"/>
                </a:lnTo>
                <a:lnTo>
                  <a:pt x="0" y="77138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5370540" y="1540021"/>
            <a:ext cx="2343284" cy="2632903"/>
          </a:xfrm>
          <a:custGeom>
            <a:avLst/>
            <a:gdLst/>
            <a:ahLst/>
            <a:cxnLst/>
            <a:rect l="l" t="t" r="r" b="b"/>
            <a:pathLst>
              <a:path w="2343284" h="2632903">
                <a:moveTo>
                  <a:pt x="0" y="0"/>
                </a:moveTo>
                <a:lnTo>
                  <a:pt x="2343284" y="0"/>
                </a:lnTo>
                <a:lnTo>
                  <a:pt x="2343284" y="2632903"/>
                </a:lnTo>
                <a:lnTo>
                  <a:pt x="0" y="263290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99860" y="4651534"/>
            <a:ext cx="7346181" cy="5635466"/>
          </a:xfrm>
          <a:custGeom>
            <a:avLst/>
            <a:gdLst/>
            <a:ahLst/>
            <a:cxnLst/>
            <a:rect l="l" t="t" r="r" b="b"/>
            <a:pathLst>
              <a:path w="7346181" h="5635466">
                <a:moveTo>
                  <a:pt x="0" y="0"/>
                </a:moveTo>
                <a:lnTo>
                  <a:pt x="7346181" y="0"/>
                </a:lnTo>
                <a:lnTo>
                  <a:pt x="7346181" y="5635466"/>
                </a:lnTo>
                <a:lnTo>
                  <a:pt x="0" y="563546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3829" t="-56668" r="-3273" b="-146019"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832819" y="467360"/>
            <a:ext cx="3756215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E6E6E6"/>
                </a:solidFill>
                <a:latin typeface="Garet Book"/>
              </a:rPr>
              <a:t>Implementation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54988" y="2496073"/>
            <a:ext cx="4866606" cy="920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890"/>
              </a:lnSpc>
            </a:pPr>
            <a:r>
              <a:rPr lang="en-US" sz="7409" spc="-466">
                <a:solidFill>
                  <a:srgbClr val="222222"/>
                </a:solidFill>
                <a:latin typeface="Garet ExtraBold"/>
              </a:rPr>
              <a:t>SECURITY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266192" y="2210323"/>
            <a:ext cx="5912325" cy="7785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439"/>
              </a:lnSpc>
            </a:pPr>
            <a:r>
              <a:rPr lang="en-US" sz="4599">
                <a:solidFill>
                  <a:srgbClr val="222222"/>
                </a:solidFill>
                <a:latin typeface="Garet 1 Bold"/>
              </a:rPr>
              <a:t>Security features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388066" y="4124115"/>
            <a:ext cx="960047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ECF0F3"/>
                </a:solidFill>
                <a:latin typeface="Garet 1 Bold"/>
              </a:rPr>
              <a:t>01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755736" y="6988245"/>
            <a:ext cx="8898411" cy="1464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80"/>
              </a:lnSpc>
            </a:pPr>
            <a:r>
              <a:rPr lang="en-US" sz="4200">
                <a:solidFill>
                  <a:srgbClr val="000000"/>
                </a:solidFill>
                <a:latin typeface="Garet 2 Bold"/>
              </a:rPr>
              <a:t>Avoiding sharing sensitive information</a:t>
            </a:r>
          </a:p>
        </p:txBody>
      </p:sp>
      <p:sp>
        <p:nvSpPr>
          <p:cNvPr id="14" name="AutoShape 14"/>
          <p:cNvSpPr/>
          <p:nvPr/>
        </p:nvSpPr>
        <p:spPr>
          <a:xfrm>
            <a:off x="8266192" y="5438240"/>
            <a:ext cx="1203794" cy="1065337"/>
          </a:xfrm>
          <a:prstGeom prst="rect">
            <a:avLst/>
          </a:prstGeom>
          <a:solidFill>
            <a:srgbClr val="FF914D"/>
          </a:solidFill>
        </p:spPr>
      </p:sp>
      <p:sp>
        <p:nvSpPr>
          <p:cNvPr id="15" name="TextBox 15"/>
          <p:cNvSpPr txBox="1"/>
          <p:nvPr/>
        </p:nvSpPr>
        <p:spPr>
          <a:xfrm>
            <a:off x="8388066" y="5647375"/>
            <a:ext cx="960047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ECF0F3"/>
                </a:solidFill>
                <a:latin typeface="Garet 1 Bold"/>
              </a:rPr>
              <a:t>02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698586" y="4043787"/>
            <a:ext cx="5649872" cy="721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80"/>
              </a:lnSpc>
              <a:spcBef>
                <a:spcPct val="0"/>
              </a:spcBef>
            </a:pPr>
            <a:r>
              <a:rPr lang="en-US" sz="4200">
                <a:solidFill>
                  <a:srgbClr val="000000"/>
                </a:solidFill>
                <a:latin typeface="Garet 1 Bold"/>
              </a:rPr>
              <a:t>Strong passwords</a:t>
            </a:r>
          </a:p>
        </p:txBody>
      </p:sp>
      <p:sp>
        <p:nvSpPr>
          <p:cNvPr id="17" name="AutoShape 17"/>
          <p:cNvSpPr/>
          <p:nvPr/>
        </p:nvSpPr>
        <p:spPr>
          <a:xfrm>
            <a:off x="8266192" y="6960776"/>
            <a:ext cx="1203794" cy="1065337"/>
          </a:xfrm>
          <a:prstGeom prst="rect">
            <a:avLst/>
          </a:prstGeom>
          <a:solidFill>
            <a:srgbClr val="FF914D"/>
          </a:solidFill>
        </p:spPr>
      </p:sp>
      <p:sp>
        <p:nvSpPr>
          <p:cNvPr id="18" name="TextBox 18"/>
          <p:cNvSpPr txBox="1"/>
          <p:nvPr/>
        </p:nvSpPr>
        <p:spPr>
          <a:xfrm>
            <a:off x="8388066" y="7169912"/>
            <a:ext cx="960047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ECF0F3"/>
                </a:solidFill>
                <a:latin typeface="Garet 1 Bold"/>
              </a:rPr>
              <a:t>03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698586" y="5628325"/>
            <a:ext cx="5649872" cy="721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80"/>
              </a:lnSpc>
              <a:spcBef>
                <a:spcPct val="0"/>
              </a:spcBef>
            </a:pPr>
            <a:r>
              <a:rPr lang="en-US" sz="4200">
                <a:solidFill>
                  <a:srgbClr val="000000"/>
                </a:solidFill>
                <a:latin typeface="Garet 1 Bold"/>
              </a:rPr>
              <a:t>Email verification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42546" y="1047750"/>
            <a:ext cx="18697385" cy="3349735"/>
            <a:chOff x="0" y="0"/>
            <a:chExt cx="24929847" cy="446631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t="1641" b="71493"/>
            <a:stretch>
              <a:fillRect/>
            </a:stretch>
          </p:blipFill>
          <p:spPr>
            <a:xfrm>
              <a:off x="0" y="0"/>
              <a:ext cx="24929847" cy="4466314"/>
            </a:xfrm>
            <a:prstGeom prst="rect">
              <a:avLst/>
            </a:prstGeom>
          </p:spPr>
        </p:pic>
      </p:grpSp>
      <p:sp>
        <p:nvSpPr>
          <p:cNvPr id="4" name="AutoShape 4"/>
          <p:cNvSpPr/>
          <p:nvPr/>
        </p:nvSpPr>
        <p:spPr>
          <a:xfrm>
            <a:off x="0" y="0"/>
            <a:ext cx="18288000" cy="1502036"/>
          </a:xfrm>
          <a:prstGeom prst="rect">
            <a:avLst/>
          </a:prstGeom>
          <a:solidFill>
            <a:srgbClr val="222222"/>
          </a:solidFill>
        </p:spPr>
      </p:sp>
      <p:sp>
        <p:nvSpPr>
          <p:cNvPr id="5" name="AutoShape 5"/>
          <p:cNvSpPr/>
          <p:nvPr/>
        </p:nvSpPr>
        <p:spPr>
          <a:xfrm>
            <a:off x="4890488" y="3402562"/>
            <a:ext cx="8507023" cy="2139088"/>
          </a:xfrm>
          <a:prstGeom prst="rect">
            <a:avLst/>
          </a:prstGeom>
          <a:solidFill>
            <a:srgbClr val="FF914D"/>
          </a:solidFill>
        </p:spPr>
      </p:sp>
      <p:sp>
        <p:nvSpPr>
          <p:cNvPr id="6" name="TextBox 6"/>
          <p:cNvSpPr txBox="1"/>
          <p:nvPr/>
        </p:nvSpPr>
        <p:spPr>
          <a:xfrm>
            <a:off x="5838626" y="3975237"/>
            <a:ext cx="6610748" cy="1729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55"/>
              </a:lnSpc>
            </a:pPr>
            <a:r>
              <a:rPr lang="en-US" sz="7156" spc="-450">
                <a:solidFill>
                  <a:srgbClr val="222222"/>
                </a:solidFill>
                <a:latin typeface="Garet ExtraBold"/>
              </a:rPr>
              <a:t>USER'S DATA</a:t>
            </a:r>
          </a:p>
          <a:p>
            <a:pPr algn="ctr">
              <a:lnSpc>
                <a:spcPts val="6655"/>
              </a:lnSpc>
            </a:pPr>
            <a:endParaRPr lang="en-US" sz="7156" spc="-450">
              <a:solidFill>
                <a:srgbClr val="222222"/>
              </a:solidFill>
              <a:latin typeface="Garet ExtraBold"/>
            </a:endParaRPr>
          </a:p>
        </p:txBody>
      </p:sp>
      <p:sp>
        <p:nvSpPr>
          <p:cNvPr id="7" name="Freeform 7"/>
          <p:cNvSpPr/>
          <p:nvPr/>
        </p:nvSpPr>
        <p:spPr>
          <a:xfrm flipH="1">
            <a:off x="16966518" y="9015327"/>
            <a:ext cx="292782" cy="485946"/>
          </a:xfrm>
          <a:custGeom>
            <a:avLst/>
            <a:gdLst/>
            <a:ahLst/>
            <a:cxnLst/>
            <a:rect l="l" t="t" r="r" b="b"/>
            <a:pathLst>
              <a:path w="292782" h="485946">
                <a:moveTo>
                  <a:pt x="292782" y="0"/>
                </a:moveTo>
                <a:lnTo>
                  <a:pt x="0" y="0"/>
                </a:lnTo>
                <a:lnTo>
                  <a:pt x="0" y="485946"/>
                </a:lnTo>
                <a:lnTo>
                  <a:pt x="292782" y="485946"/>
                </a:lnTo>
                <a:lnTo>
                  <a:pt x="292782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874917" y="6339371"/>
            <a:ext cx="16538166" cy="29189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201278" lvl="1" indent="-600639">
              <a:lnSpc>
                <a:spcPts val="7789"/>
              </a:lnSpc>
              <a:buFont typeface="Arial"/>
              <a:buChar char="•"/>
            </a:pPr>
            <a:r>
              <a:rPr lang="en-US" sz="5564">
                <a:solidFill>
                  <a:srgbClr val="000000"/>
                </a:solidFill>
                <a:latin typeface="Canva Sans Bold"/>
              </a:rPr>
              <a:t>User's data on cloud.</a:t>
            </a:r>
          </a:p>
          <a:p>
            <a:pPr marL="1201278" lvl="1" indent="-600639">
              <a:lnSpc>
                <a:spcPts val="7789"/>
              </a:lnSpc>
              <a:buFont typeface="Arial"/>
              <a:buChar char="•"/>
            </a:pPr>
            <a:r>
              <a:rPr lang="en-US" sz="5564">
                <a:solidFill>
                  <a:srgbClr val="000000"/>
                </a:solidFill>
                <a:latin typeface="Canva Sans Bold"/>
              </a:rPr>
              <a:t>User can access his data from any device. </a:t>
            </a:r>
          </a:p>
          <a:p>
            <a:pPr marL="1201278" lvl="1" indent="-600639">
              <a:lnSpc>
                <a:spcPts val="7789"/>
              </a:lnSpc>
              <a:buFont typeface="Arial"/>
              <a:buChar char="•"/>
            </a:pPr>
            <a:r>
              <a:rPr lang="en-US" sz="5564">
                <a:solidFill>
                  <a:srgbClr val="000000"/>
                </a:solidFill>
                <a:latin typeface="Canva Sans Bold"/>
              </a:rPr>
              <a:t>Watchlist functions.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02866" y="427486"/>
            <a:ext cx="3488134" cy="5741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759"/>
              </a:lnSpc>
              <a:spcBef>
                <a:spcPct val="0"/>
              </a:spcBef>
            </a:pPr>
            <a:r>
              <a:rPr lang="en-US" sz="3399" dirty="0">
                <a:solidFill>
                  <a:srgbClr val="E6E6E6"/>
                </a:solidFill>
                <a:latin typeface="Canva Sans"/>
              </a:rPr>
              <a:t>Implementation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10745005" y="44011"/>
            <a:ext cx="10408528" cy="10408528"/>
          </a:xfrm>
          <a:custGeom>
            <a:avLst/>
            <a:gdLst/>
            <a:ahLst/>
            <a:cxnLst/>
            <a:rect l="l" t="t" r="r" b="b"/>
            <a:pathLst>
              <a:path w="10408528" h="10408528">
                <a:moveTo>
                  <a:pt x="0" y="0"/>
                </a:moveTo>
                <a:lnTo>
                  <a:pt x="10408529" y="0"/>
                </a:lnTo>
                <a:lnTo>
                  <a:pt x="10408529" y="10408528"/>
                </a:lnTo>
                <a:lnTo>
                  <a:pt x="0" y="104085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0" y="0"/>
            <a:ext cx="18288000" cy="1502036"/>
          </a:xfrm>
          <a:prstGeom prst="rect">
            <a:avLst/>
          </a:prstGeom>
          <a:solidFill>
            <a:srgbClr val="222222"/>
          </a:solidFill>
        </p:spPr>
      </p:sp>
      <p:sp>
        <p:nvSpPr>
          <p:cNvPr id="4" name="AutoShape 4"/>
          <p:cNvSpPr/>
          <p:nvPr/>
        </p:nvSpPr>
        <p:spPr>
          <a:xfrm>
            <a:off x="213758" y="2191185"/>
            <a:ext cx="10531247" cy="2367942"/>
          </a:xfrm>
          <a:prstGeom prst="rect">
            <a:avLst/>
          </a:prstGeom>
          <a:solidFill>
            <a:srgbClr val="FF914D"/>
          </a:solidFill>
        </p:spPr>
      </p:sp>
      <p:sp>
        <p:nvSpPr>
          <p:cNvPr id="5" name="Freeform 5"/>
          <p:cNvSpPr/>
          <p:nvPr/>
        </p:nvSpPr>
        <p:spPr>
          <a:xfrm flipH="1">
            <a:off x="17112909" y="9015327"/>
            <a:ext cx="292782" cy="485946"/>
          </a:xfrm>
          <a:custGeom>
            <a:avLst/>
            <a:gdLst/>
            <a:ahLst/>
            <a:cxnLst/>
            <a:rect l="l" t="t" r="r" b="b"/>
            <a:pathLst>
              <a:path w="292782" h="485946">
                <a:moveTo>
                  <a:pt x="292782" y="0"/>
                </a:moveTo>
                <a:lnTo>
                  <a:pt x="0" y="0"/>
                </a:lnTo>
                <a:lnTo>
                  <a:pt x="0" y="485946"/>
                </a:lnTo>
                <a:lnTo>
                  <a:pt x="292782" y="485946"/>
                </a:lnTo>
                <a:lnTo>
                  <a:pt x="292782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2392426" y="1502036"/>
            <a:ext cx="4574092" cy="8784964"/>
          </a:xfrm>
          <a:custGeom>
            <a:avLst/>
            <a:gdLst/>
            <a:ahLst/>
            <a:cxnLst/>
            <a:rect l="l" t="t" r="r" b="b"/>
            <a:pathLst>
              <a:path w="4574092" h="8784964">
                <a:moveTo>
                  <a:pt x="0" y="0"/>
                </a:moveTo>
                <a:lnTo>
                  <a:pt x="4574092" y="0"/>
                </a:lnTo>
                <a:lnTo>
                  <a:pt x="4574092" y="8784964"/>
                </a:lnTo>
                <a:lnTo>
                  <a:pt x="0" y="878496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866" r="-1866" b="-17097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832819" y="467360"/>
            <a:ext cx="3756215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E6E6E6"/>
                </a:solidFill>
                <a:latin typeface="Garet Book"/>
              </a:rPr>
              <a:t>Designing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5172075"/>
            <a:ext cx="6942781" cy="646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319"/>
              </a:lnSpc>
            </a:pPr>
            <a:r>
              <a:rPr lang="en-US" sz="3799">
                <a:solidFill>
                  <a:srgbClr val="222222"/>
                </a:solidFill>
                <a:latin typeface="Garet 1 Bold"/>
              </a:rPr>
              <a:t>Home Page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93180" y="2991201"/>
            <a:ext cx="10172404" cy="967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94"/>
              </a:lnSpc>
            </a:pPr>
            <a:r>
              <a:rPr lang="en-US" sz="7736" spc="-487">
                <a:solidFill>
                  <a:srgbClr val="222222"/>
                </a:solidFill>
                <a:latin typeface="Garet ExtraBold"/>
              </a:rPr>
              <a:t>CORE FEATURES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98442" y="6447155"/>
            <a:ext cx="8345558" cy="5213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337"/>
              </a:lnSpc>
              <a:spcBef>
                <a:spcPct val="0"/>
              </a:spcBef>
            </a:pPr>
            <a:r>
              <a:rPr lang="en-US" sz="3098">
                <a:solidFill>
                  <a:srgbClr val="000000"/>
                </a:solidFill>
                <a:latin typeface="Canva Sans"/>
              </a:rPr>
              <a:t>Here shows suggested stocks to user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10745005" y="44011"/>
            <a:ext cx="10408528" cy="10408528"/>
          </a:xfrm>
          <a:custGeom>
            <a:avLst/>
            <a:gdLst/>
            <a:ahLst/>
            <a:cxnLst/>
            <a:rect l="l" t="t" r="r" b="b"/>
            <a:pathLst>
              <a:path w="10408528" h="10408528">
                <a:moveTo>
                  <a:pt x="0" y="0"/>
                </a:moveTo>
                <a:lnTo>
                  <a:pt x="10408529" y="0"/>
                </a:lnTo>
                <a:lnTo>
                  <a:pt x="10408529" y="10408528"/>
                </a:lnTo>
                <a:lnTo>
                  <a:pt x="0" y="104085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0" y="0"/>
            <a:ext cx="18288000" cy="1502036"/>
          </a:xfrm>
          <a:prstGeom prst="rect">
            <a:avLst/>
          </a:prstGeom>
          <a:solidFill>
            <a:srgbClr val="222222"/>
          </a:solidFill>
        </p:spPr>
      </p:sp>
      <p:sp>
        <p:nvSpPr>
          <p:cNvPr id="4" name="AutoShape 4"/>
          <p:cNvSpPr/>
          <p:nvPr/>
        </p:nvSpPr>
        <p:spPr>
          <a:xfrm>
            <a:off x="213758" y="2191185"/>
            <a:ext cx="10531247" cy="2367942"/>
          </a:xfrm>
          <a:prstGeom prst="rect">
            <a:avLst/>
          </a:prstGeom>
          <a:solidFill>
            <a:srgbClr val="FF914D"/>
          </a:solidFill>
        </p:spPr>
      </p:sp>
      <p:sp>
        <p:nvSpPr>
          <p:cNvPr id="5" name="Freeform 5"/>
          <p:cNvSpPr/>
          <p:nvPr/>
        </p:nvSpPr>
        <p:spPr>
          <a:xfrm flipH="1">
            <a:off x="16966518" y="8772354"/>
            <a:ext cx="292782" cy="485946"/>
          </a:xfrm>
          <a:custGeom>
            <a:avLst/>
            <a:gdLst/>
            <a:ahLst/>
            <a:cxnLst/>
            <a:rect l="l" t="t" r="r" b="b"/>
            <a:pathLst>
              <a:path w="292782" h="485946">
                <a:moveTo>
                  <a:pt x="292782" y="0"/>
                </a:moveTo>
                <a:lnTo>
                  <a:pt x="0" y="0"/>
                </a:lnTo>
                <a:lnTo>
                  <a:pt x="0" y="485946"/>
                </a:lnTo>
                <a:lnTo>
                  <a:pt x="292782" y="485946"/>
                </a:lnTo>
                <a:lnTo>
                  <a:pt x="292782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2392426" y="1502036"/>
            <a:ext cx="4574092" cy="8784964"/>
          </a:xfrm>
          <a:custGeom>
            <a:avLst/>
            <a:gdLst/>
            <a:ahLst/>
            <a:cxnLst/>
            <a:rect l="l" t="t" r="r" b="b"/>
            <a:pathLst>
              <a:path w="4574092" h="8784964">
                <a:moveTo>
                  <a:pt x="0" y="0"/>
                </a:moveTo>
                <a:lnTo>
                  <a:pt x="4574092" y="0"/>
                </a:lnTo>
                <a:lnTo>
                  <a:pt x="4574092" y="8784964"/>
                </a:lnTo>
                <a:lnTo>
                  <a:pt x="0" y="878496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866" r="-1866" b="-17097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832819" y="467360"/>
            <a:ext cx="3756215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E6E6E6"/>
                </a:solidFill>
                <a:latin typeface="Garet Book"/>
              </a:rPr>
              <a:t>Designing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5172075"/>
            <a:ext cx="6942781" cy="646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319"/>
              </a:lnSpc>
            </a:pPr>
            <a:r>
              <a:rPr lang="en-US" sz="3799">
                <a:solidFill>
                  <a:srgbClr val="222222"/>
                </a:solidFill>
                <a:latin typeface="Garet 1 Bold"/>
              </a:rPr>
              <a:t>Watchlist Page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93180" y="2991201"/>
            <a:ext cx="10172404" cy="967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94"/>
              </a:lnSpc>
            </a:pPr>
            <a:r>
              <a:rPr lang="en-US" sz="7736" spc="-487">
                <a:solidFill>
                  <a:srgbClr val="222222"/>
                </a:solidFill>
                <a:latin typeface="Garet ExtraBold"/>
              </a:rPr>
              <a:t>CORE FEATURES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420654" y="6447155"/>
            <a:ext cx="8786127" cy="10998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477"/>
              </a:lnSpc>
              <a:spcBef>
                <a:spcPct val="0"/>
              </a:spcBef>
            </a:pPr>
            <a:r>
              <a:rPr lang="en-US" sz="3198">
                <a:solidFill>
                  <a:srgbClr val="000000"/>
                </a:solidFill>
                <a:latin typeface="Canva Sans"/>
              </a:rPr>
              <a:t>Here shows stocks that user added to his Watchlist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8288000" cy="687955"/>
          </a:xfrm>
          <a:prstGeom prst="rect">
            <a:avLst/>
          </a:prstGeom>
          <a:solidFill>
            <a:srgbClr val="222222"/>
          </a:solidFill>
        </p:spPr>
      </p:sp>
      <p:sp>
        <p:nvSpPr>
          <p:cNvPr id="3" name="AutoShape 3"/>
          <p:cNvSpPr/>
          <p:nvPr/>
        </p:nvSpPr>
        <p:spPr>
          <a:xfrm>
            <a:off x="0" y="687955"/>
            <a:ext cx="18288000" cy="1120850"/>
          </a:xfrm>
          <a:prstGeom prst="rect">
            <a:avLst/>
          </a:prstGeom>
          <a:solidFill>
            <a:srgbClr val="FF884E"/>
          </a:solidFill>
        </p:spPr>
      </p:sp>
      <p:sp>
        <p:nvSpPr>
          <p:cNvPr id="4" name="Freeform 4"/>
          <p:cNvSpPr/>
          <p:nvPr/>
        </p:nvSpPr>
        <p:spPr>
          <a:xfrm>
            <a:off x="14241016" y="1808805"/>
            <a:ext cx="3541030" cy="3541030"/>
          </a:xfrm>
          <a:custGeom>
            <a:avLst/>
            <a:gdLst/>
            <a:ahLst/>
            <a:cxnLst/>
            <a:rect l="l" t="t" r="r" b="b"/>
            <a:pathLst>
              <a:path w="3541030" h="3541030">
                <a:moveTo>
                  <a:pt x="0" y="0"/>
                </a:moveTo>
                <a:lnTo>
                  <a:pt x="3541030" y="0"/>
                </a:lnTo>
                <a:lnTo>
                  <a:pt x="3541030" y="3541030"/>
                </a:lnTo>
                <a:lnTo>
                  <a:pt x="0" y="35410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028700" y="6151737"/>
            <a:ext cx="3619806" cy="3619806"/>
          </a:xfrm>
          <a:custGeom>
            <a:avLst/>
            <a:gdLst/>
            <a:ahLst/>
            <a:cxnLst/>
            <a:rect l="l" t="t" r="r" b="b"/>
            <a:pathLst>
              <a:path w="3619806" h="3619806">
                <a:moveTo>
                  <a:pt x="0" y="0"/>
                </a:moveTo>
                <a:lnTo>
                  <a:pt x="3619806" y="0"/>
                </a:lnTo>
                <a:lnTo>
                  <a:pt x="3619806" y="3619806"/>
                </a:lnTo>
                <a:lnTo>
                  <a:pt x="0" y="361980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7639537" y="6151737"/>
            <a:ext cx="3610448" cy="3610448"/>
          </a:xfrm>
          <a:custGeom>
            <a:avLst/>
            <a:gdLst/>
            <a:ahLst/>
            <a:cxnLst/>
            <a:rect l="l" t="t" r="r" b="b"/>
            <a:pathLst>
              <a:path w="3610448" h="3610448">
                <a:moveTo>
                  <a:pt x="0" y="0"/>
                </a:moveTo>
                <a:lnTo>
                  <a:pt x="3610448" y="0"/>
                </a:lnTo>
                <a:lnTo>
                  <a:pt x="3610448" y="3610447"/>
                </a:lnTo>
                <a:lnTo>
                  <a:pt x="0" y="361044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4241016" y="6161568"/>
            <a:ext cx="3532115" cy="3532115"/>
          </a:xfrm>
          <a:custGeom>
            <a:avLst/>
            <a:gdLst/>
            <a:ahLst/>
            <a:cxnLst/>
            <a:rect l="l" t="t" r="r" b="b"/>
            <a:pathLst>
              <a:path w="3532115" h="3532115">
                <a:moveTo>
                  <a:pt x="0" y="0"/>
                </a:moveTo>
                <a:lnTo>
                  <a:pt x="3532115" y="0"/>
                </a:lnTo>
                <a:lnTo>
                  <a:pt x="3532115" y="3532115"/>
                </a:lnTo>
                <a:lnTo>
                  <a:pt x="0" y="353211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028700" y="1804494"/>
            <a:ext cx="3763716" cy="3724748"/>
          </a:xfrm>
          <a:custGeom>
            <a:avLst/>
            <a:gdLst/>
            <a:ahLst/>
            <a:cxnLst/>
            <a:rect l="l" t="t" r="r" b="b"/>
            <a:pathLst>
              <a:path w="3763716" h="3724748">
                <a:moveTo>
                  <a:pt x="0" y="0"/>
                </a:moveTo>
                <a:lnTo>
                  <a:pt x="3763716" y="0"/>
                </a:lnTo>
                <a:lnTo>
                  <a:pt x="3763716" y="3724747"/>
                </a:lnTo>
                <a:lnTo>
                  <a:pt x="0" y="372474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446" r="-446" b="-1949"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7582387" y="1804494"/>
            <a:ext cx="3724748" cy="3724748"/>
          </a:xfrm>
          <a:custGeom>
            <a:avLst/>
            <a:gdLst/>
            <a:ahLst/>
            <a:cxnLst/>
            <a:rect l="l" t="t" r="r" b="b"/>
            <a:pathLst>
              <a:path w="3724748" h="3724748">
                <a:moveTo>
                  <a:pt x="0" y="0"/>
                </a:moveTo>
                <a:lnTo>
                  <a:pt x="3724748" y="0"/>
                </a:lnTo>
                <a:lnTo>
                  <a:pt x="3724748" y="3724747"/>
                </a:lnTo>
                <a:lnTo>
                  <a:pt x="0" y="372474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60319" y="69346"/>
            <a:ext cx="4632098" cy="448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E6E6E6"/>
                </a:solidFill>
                <a:latin typeface="Garet Book"/>
              </a:rPr>
              <a:t>Introduce ourselves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621925" y="887980"/>
            <a:ext cx="9044150" cy="920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890"/>
              </a:lnSpc>
            </a:pPr>
            <a:r>
              <a:rPr lang="en-US" sz="7409" spc="-466">
                <a:solidFill>
                  <a:srgbClr val="222222"/>
                </a:solidFill>
                <a:latin typeface="Garet ExtraBold"/>
              </a:rPr>
              <a:t>PROJECT MEMBERS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4789221" y="5504977"/>
            <a:ext cx="2233017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 Bold"/>
              </a:rPr>
              <a:t>Omar Adel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639537" y="5462566"/>
            <a:ext cx="3767730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 Bold"/>
              </a:rPr>
              <a:t>Ahmed El Sayed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588325" y="9704868"/>
            <a:ext cx="2773918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 Bold"/>
              </a:rPr>
              <a:t>Omar Ahmed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58152" y="5462566"/>
            <a:ext cx="3634264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 Bold"/>
              </a:rPr>
              <a:t>Mohamed Magdy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196504" y="9704868"/>
            <a:ext cx="4653796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 Bold"/>
              </a:rPr>
              <a:t>Abdelrahman Hussein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3886466" y="9704868"/>
            <a:ext cx="4241216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 Bold"/>
              </a:rPr>
              <a:t>Abdelrahman Ezzat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10745005" y="44011"/>
            <a:ext cx="10408528" cy="10408528"/>
          </a:xfrm>
          <a:custGeom>
            <a:avLst/>
            <a:gdLst/>
            <a:ahLst/>
            <a:cxnLst/>
            <a:rect l="l" t="t" r="r" b="b"/>
            <a:pathLst>
              <a:path w="10408528" h="10408528">
                <a:moveTo>
                  <a:pt x="0" y="0"/>
                </a:moveTo>
                <a:lnTo>
                  <a:pt x="10408529" y="0"/>
                </a:lnTo>
                <a:lnTo>
                  <a:pt x="10408529" y="10408528"/>
                </a:lnTo>
                <a:lnTo>
                  <a:pt x="0" y="104085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0" y="0"/>
            <a:ext cx="18288000" cy="1502036"/>
          </a:xfrm>
          <a:prstGeom prst="rect">
            <a:avLst/>
          </a:prstGeom>
          <a:solidFill>
            <a:srgbClr val="222222"/>
          </a:solidFill>
        </p:spPr>
      </p:sp>
      <p:sp>
        <p:nvSpPr>
          <p:cNvPr id="4" name="AutoShape 4"/>
          <p:cNvSpPr/>
          <p:nvPr/>
        </p:nvSpPr>
        <p:spPr>
          <a:xfrm>
            <a:off x="213758" y="2191185"/>
            <a:ext cx="10531247" cy="2367942"/>
          </a:xfrm>
          <a:prstGeom prst="rect">
            <a:avLst/>
          </a:prstGeom>
          <a:solidFill>
            <a:srgbClr val="FF914D"/>
          </a:solidFill>
        </p:spPr>
      </p:sp>
      <p:sp>
        <p:nvSpPr>
          <p:cNvPr id="5" name="Freeform 5"/>
          <p:cNvSpPr/>
          <p:nvPr/>
        </p:nvSpPr>
        <p:spPr>
          <a:xfrm flipH="1">
            <a:off x="16966518" y="8772354"/>
            <a:ext cx="292782" cy="485946"/>
          </a:xfrm>
          <a:custGeom>
            <a:avLst/>
            <a:gdLst/>
            <a:ahLst/>
            <a:cxnLst/>
            <a:rect l="l" t="t" r="r" b="b"/>
            <a:pathLst>
              <a:path w="292782" h="485946">
                <a:moveTo>
                  <a:pt x="292782" y="0"/>
                </a:moveTo>
                <a:lnTo>
                  <a:pt x="0" y="0"/>
                </a:lnTo>
                <a:lnTo>
                  <a:pt x="0" y="485946"/>
                </a:lnTo>
                <a:lnTo>
                  <a:pt x="292782" y="485946"/>
                </a:lnTo>
                <a:lnTo>
                  <a:pt x="292782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2481467" y="1481385"/>
            <a:ext cx="4485050" cy="8805615"/>
          </a:xfrm>
          <a:custGeom>
            <a:avLst/>
            <a:gdLst/>
            <a:ahLst/>
            <a:cxnLst/>
            <a:rect l="l" t="t" r="r" b="b"/>
            <a:pathLst>
              <a:path w="4485050" h="8805615">
                <a:moveTo>
                  <a:pt x="0" y="0"/>
                </a:moveTo>
                <a:lnTo>
                  <a:pt x="4485051" y="0"/>
                </a:lnTo>
                <a:lnTo>
                  <a:pt x="4485051" y="8805615"/>
                </a:lnTo>
                <a:lnTo>
                  <a:pt x="0" y="880561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075" t="-4326" b="-8320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832819" y="467360"/>
            <a:ext cx="3756215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E6E6E6"/>
                </a:solidFill>
                <a:latin typeface="Garet Book"/>
              </a:rPr>
              <a:t>Designing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5172075"/>
            <a:ext cx="6942781" cy="646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319"/>
              </a:lnSpc>
            </a:pPr>
            <a:r>
              <a:rPr lang="en-US" sz="3799">
                <a:solidFill>
                  <a:srgbClr val="222222"/>
                </a:solidFill>
                <a:latin typeface="Garet 1 Bold"/>
              </a:rPr>
              <a:t>Search Page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13758" y="2764057"/>
            <a:ext cx="10172404" cy="967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94"/>
              </a:lnSpc>
            </a:pPr>
            <a:r>
              <a:rPr lang="en-US" sz="7736" spc="-487">
                <a:solidFill>
                  <a:srgbClr val="222222"/>
                </a:solidFill>
                <a:latin typeface="Garet ExtraBold"/>
              </a:rPr>
              <a:t>CORE FEATURES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32819" y="6191143"/>
            <a:ext cx="9387903" cy="1151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77"/>
              </a:lnSpc>
            </a:pPr>
            <a:r>
              <a:rPr lang="en-US" sz="3198">
                <a:solidFill>
                  <a:srgbClr val="000000"/>
                </a:solidFill>
                <a:latin typeface="Canva Sans"/>
              </a:rPr>
              <a:t>Here shows user can search stocks by name </a:t>
            </a:r>
          </a:p>
          <a:p>
            <a:pPr marL="0" lvl="0" indent="0">
              <a:lnSpc>
                <a:spcPts val="5309"/>
              </a:lnSpc>
            </a:pPr>
            <a:r>
              <a:rPr lang="en-US" sz="3198">
                <a:solidFill>
                  <a:srgbClr val="000000"/>
                </a:solidFill>
                <a:latin typeface="Canva Sans"/>
              </a:rPr>
              <a:t>or ticker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10745005" y="44011"/>
            <a:ext cx="10408528" cy="10408528"/>
          </a:xfrm>
          <a:custGeom>
            <a:avLst/>
            <a:gdLst/>
            <a:ahLst/>
            <a:cxnLst/>
            <a:rect l="l" t="t" r="r" b="b"/>
            <a:pathLst>
              <a:path w="10408528" h="10408528">
                <a:moveTo>
                  <a:pt x="0" y="0"/>
                </a:moveTo>
                <a:lnTo>
                  <a:pt x="10408529" y="0"/>
                </a:lnTo>
                <a:lnTo>
                  <a:pt x="10408529" y="10408528"/>
                </a:lnTo>
                <a:lnTo>
                  <a:pt x="0" y="104085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0" y="0"/>
            <a:ext cx="18288000" cy="1502036"/>
          </a:xfrm>
          <a:prstGeom prst="rect">
            <a:avLst/>
          </a:prstGeom>
          <a:solidFill>
            <a:srgbClr val="222222"/>
          </a:solidFill>
        </p:spPr>
      </p:sp>
      <p:sp>
        <p:nvSpPr>
          <p:cNvPr id="4" name="AutoShape 4"/>
          <p:cNvSpPr/>
          <p:nvPr/>
        </p:nvSpPr>
        <p:spPr>
          <a:xfrm>
            <a:off x="213758" y="2191185"/>
            <a:ext cx="10531247" cy="2367942"/>
          </a:xfrm>
          <a:prstGeom prst="rect">
            <a:avLst/>
          </a:prstGeom>
          <a:solidFill>
            <a:srgbClr val="FF914D"/>
          </a:solidFill>
        </p:spPr>
      </p:sp>
      <p:sp>
        <p:nvSpPr>
          <p:cNvPr id="5" name="Freeform 5"/>
          <p:cNvSpPr/>
          <p:nvPr/>
        </p:nvSpPr>
        <p:spPr>
          <a:xfrm flipH="1">
            <a:off x="17259300" y="9015327"/>
            <a:ext cx="292782" cy="485946"/>
          </a:xfrm>
          <a:custGeom>
            <a:avLst/>
            <a:gdLst/>
            <a:ahLst/>
            <a:cxnLst/>
            <a:rect l="l" t="t" r="r" b="b"/>
            <a:pathLst>
              <a:path w="292782" h="485946">
                <a:moveTo>
                  <a:pt x="292782" y="0"/>
                </a:moveTo>
                <a:lnTo>
                  <a:pt x="0" y="0"/>
                </a:lnTo>
                <a:lnTo>
                  <a:pt x="0" y="485946"/>
                </a:lnTo>
                <a:lnTo>
                  <a:pt x="292782" y="485946"/>
                </a:lnTo>
                <a:lnTo>
                  <a:pt x="292782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2241939" y="1502036"/>
            <a:ext cx="4724579" cy="8784964"/>
          </a:xfrm>
          <a:custGeom>
            <a:avLst/>
            <a:gdLst/>
            <a:ahLst/>
            <a:cxnLst/>
            <a:rect l="l" t="t" r="r" b="b"/>
            <a:pathLst>
              <a:path w="4724579" h="8784964">
                <a:moveTo>
                  <a:pt x="0" y="0"/>
                </a:moveTo>
                <a:lnTo>
                  <a:pt x="4724579" y="0"/>
                </a:lnTo>
                <a:lnTo>
                  <a:pt x="4724579" y="8784964"/>
                </a:lnTo>
                <a:lnTo>
                  <a:pt x="0" y="878496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64" r="-264" b="-17212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832819" y="467360"/>
            <a:ext cx="3756215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E6E6E6"/>
                </a:solidFill>
                <a:latin typeface="Garet Book"/>
              </a:rPr>
              <a:t>Designing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5172075"/>
            <a:ext cx="6942781" cy="646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319"/>
              </a:lnSpc>
            </a:pPr>
            <a:r>
              <a:rPr lang="en-US" sz="3799">
                <a:solidFill>
                  <a:srgbClr val="222222"/>
                </a:solidFill>
                <a:latin typeface="Garet 1 Bold"/>
              </a:rPr>
              <a:t>News Page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13758" y="2764057"/>
            <a:ext cx="10172404" cy="967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94"/>
              </a:lnSpc>
            </a:pPr>
            <a:r>
              <a:rPr lang="en-US" sz="7736" spc="-487">
                <a:solidFill>
                  <a:srgbClr val="222222"/>
                </a:solidFill>
                <a:latin typeface="Garet ExtraBold"/>
              </a:rPr>
              <a:t>CORE FEATURES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16256" y="6437630"/>
            <a:ext cx="8345558" cy="5639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617"/>
              </a:lnSpc>
              <a:spcBef>
                <a:spcPct val="0"/>
              </a:spcBef>
            </a:pPr>
            <a:r>
              <a:rPr lang="en-US" sz="3298">
                <a:solidFill>
                  <a:srgbClr val="000000"/>
                </a:solidFill>
                <a:latin typeface="Canva Sans"/>
              </a:rPr>
              <a:t>Here shows the stock news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42546" y="1047750"/>
            <a:ext cx="18697385" cy="3349735"/>
            <a:chOff x="0" y="0"/>
            <a:chExt cx="24929847" cy="446631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t="1641" b="71493"/>
            <a:stretch>
              <a:fillRect/>
            </a:stretch>
          </p:blipFill>
          <p:spPr>
            <a:xfrm>
              <a:off x="0" y="0"/>
              <a:ext cx="24929847" cy="4466314"/>
            </a:xfrm>
            <a:prstGeom prst="rect">
              <a:avLst/>
            </a:prstGeom>
          </p:spPr>
        </p:pic>
      </p:grpSp>
      <p:sp>
        <p:nvSpPr>
          <p:cNvPr id="4" name="AutoShape 4"/>
          <p:cNvSpPr/>
          <p:nvPr/>
        </p:nvSpPr>
        <p:spPr>
          <a:xfrm>
            <a:off x="0" y="0"/>
            <a:ext cx="18288000" cy="1502036"/>
          </a:xfrm>
          <a:prstGeom prst="rect">
            <a:avLst/>
          </a:prstGeom>
          <a:solidFill>
            <a:srgbClr val="222222"/>
          </a:solidFill>
        </p:spPr>
      </p:sp>
      <p:sp>
        <p:nvSpPr>
          <p:cNvPr id="5" name="AutoShape 5"/>
          <p:cNvSpPr/>
          <p:nvPr/>
        </p:nvSpPr>
        <p:spPr>
          <a:xfrm>
            <a:off x="4890488" y="3402562"/>
            <a:ext cx="8507023" cy="2339422"/>
          </a:xfrm>
          <a:prstGeom prst="rect">
            <a:avLst/>
          </a:prstGeom>
          <a:solidFill>
            <a:srgbClr val="FF914D"/>
          </a:solidFill>
        </p:spPr>
      </p:sp>
      <p:sp>
        <p:nvSpPr>
          <p:cNvPr id="6" name="TextBox 6"/>
          <p:cNvSpPr txBox="1"/>
          <p:nvPr/>
        </p:nvSpPr>
        <p:spPr>
          <a:xfrm>
            <a:off x="832819" y="467360"/>
            <a:ext cx="3756215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E6E6E6"/>
                </a:solidFill>
                <a:latin typeface="Garet Book"/>
              </a:rPr>
              <a:t>references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480946" y="4125144"/>
            <a:ext cx="7326108" cy="9657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76"/>
              </a:lnSpc>
            </a:pPr>
            <a:r>
              <a:rPr lang="en-US" sz="7609" spc="-479">
                <a:solidFill>
                  <a:srgbClr val="222222"/>
                </a:solidFill>
                <a:latin typeface="Garet ExtraBold"/>
              </a:rPr>
              <a:t>DATA SOURCES</a:t>
            </a:r>
          </a:p>
        </p:txBody>
      </p:sp>
      <p:sp>
        <p:nvSpPr>
          <p:cNvPr id="8" name="Freeform 8"/>
          <p:cNvSpPr/>
          <p:nvPr/>
        </p:nvSpPr>
        <p:spPr>
          <a:xfrm flipH="1">
            <a:off x="16966518" y="9015327"/>
            <a:ext cx="292782" cy="485946"/>
          </a:xfrm>
          <a:custGeom>
            <a:avLst/>
            <a:gdLst/>
            <a:ahLst/>
            <a:cxnLst/>
            <a:rect l="l" t="t" r="r" b="b"/>
            <a:pathLst>
              <a:path w="292782" h="485946">
                <a:moveTo>
                  <a:pt x="292782" y="0"/>
                </a:moveTo>
                <a:lnTo>
                  <a:pt x="0" y="0"/>
                </a:lnTo>
                <a:lnTo>
                  <a:pt x="0" y="485946"/>
                </a:lnTo>
                <a:lnTo>
                  <a:pt x="292782" y="485946"/>
                </a:lnTo>
                <a:lnTo>
                  <a:pt x="292782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2593743" y="6333445"/>
            <a:ext cx="1315793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anva Sans Bold"/>
              </a:rPr>
              <a:t>API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054947" y="7831052"/>
            <a:ext cx="7204353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Canva Sans"/>
              </a:rPr>
              <a:t>https://www.alphavantage.co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981318" y="6333445"/>
            <a:ext cx="4030861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anva Sans Bold"/>
              </a:rPr>
              <a:t>Stocks logos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710927" y="7830140"/>
            <a:ext cx="4571643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Canva Sans"/>
              </a:rPr>
              <a:t>https://kaggle.com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10745005" y="44011"/>
            <a:ext cx="10408528" cy="10408528"/>
          </a:xfrm>
          <a:custGeom>
            <a:avLst/>
            <a:gdLst/>
            <a:ahLst/>
            <a:cxnLst/>
            <a:rect l="l" t="t" r="r" b="b"/>
            <a:pathLst>
              <a:path w="10408528" h="10408528">
                <a:moveTo>
                  <a:pt x="0" y="0"/>
                </a:moveTo>
                <a:lnTo>
                  <a:pt x="10408529" y="0"/>
                </a:lnTo>
                <a:lnTo>
                  <a:pt x="10408529" y="10408528"/>
                </a:lnTo>
                <a:lnTo>
                  <a:pt x="0" y="104085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0" y="0"/>
            <a:ext cx="18288000" cy="1502036"/>
          </a:xfrm>
          <a:prstGeom prst="rect">
            <a:avLst/>
          </a:prstGeom>
          <a:solidFill>
            <a:srgbClr val="222222"/>
          </a:solidFill>
        </p:spPr>
      </p:sp>
      <p:sp>
        <p:nvSpPr>
          <p:cNvPr id="4" name="AutoShape 4"/>
          <p:cNvSpPr/>
          <p:nvPr/>
        </p:nvSpPr>
        <p:spPr>
          <a:xfrm>
            <a:off x="213758" y="2191185"/>
            <a:ext cx="10531247" cy="2367942"/>
          </a:xfrm>
          <a:prstGeom prst="rect">
            <a:avLst/>
          </a:prstGeom>
          <a:solidFill>
            <a:srgbClr val="FF914D"/>
          </a:solidFill>
        </p:spPr>
      </p:sp>
      <p:sp>
        <p:nvSpPr>
          <p:cNvPr id="5" name="Freeform 5"/>
          <p:cNvSpPr/>
          <p:nvPr/>
        </p:nvSpPr>
        <p:spPr>
          <a:xfrm flipH="1">
            <a:off x="16966518" y="8772354"/>
            <a:ext cx="292782" cy="485946"/>
          </a:xfrm>
          <a:custGeom>
            <a:avLst/>
            <a:gdLst/>
            <a:ahLst/>
            <a:cxnLst/>
            <a:rect l="l" t="t" r="r" b="b"/>
            <a:pathLst>
              <a:path w="292782" h="485946">
                <a:moveTo>
                  <a:pt x="292782" y="0"/>
                </a:moveTo>
                <a:lnTo>
                  <a:pt x="0" y="0"/>
                </a:lnTo>
                <a:lnTo>
                  <a:pt x="0" y="485946"/>
                </a:lnTo>
                <a:lnTo>
                  <a:pt x="292782" y="485946"/>
                </a:lnTo>
                <a:lnTo>
                  <a:pt x="292782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1940029" y="1502036"/>
            <a:ext cx="4724579" cy="8784964"/>
          </a:xfrm>
          <a:custGeom>
            <a:avLst/>
            <a:gdLst/>
            <a:ahLst/>
            <a:cxnLst/>
            <a:rect l="l" t="t" r="r" b="b"/>
            <a:pathLst>
              <a:path w="4724579" h="8784964">
                <a:moveTo>
                  <a:pt x="0" y="0"/>
                </a:moveTo>
                <a:lnTo>
                  <a:pt x="4724579" y="0"/>
                </a:lnTo>
                <a:lnTo>
                  <a:pt x="4724579" y="8784964"/>
                </a:lnTo>
                <a:lnTo>
                  <a:pt x="0" y="878496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775" b="-15821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832819" y="467360"/>
            <a:ext cx="3756215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E6E6E6"/>
                </a:solidFill>
                <a:latin typeface="Garet Book"/>
              </a:rPr>
              <a:t>Designing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5172075"/>
            <a:ext cx="6942781" cy="646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319"/>
              </a:lnSpc>
            </a:pPr>
            <a:r>
              <a:rPr lang="en-US" sz="3799">
                <a:solidFill>
                  <a:srgbClr val="222222"/>
                </a:solidFill>
                <a:latin typeface="Garet 1 Bold"/>
              </a:rPr>
              <a:t>Stock view page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13758" y="2991201"/>
            <a:ext cx="9985365" cy="967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94"/>
              </a:lnSpc>
            </a:pPr>
            <a:r>
              <a:rPr lang="en-US" sz="7736" spc="-487">
                <a:solidFill>
                  <a:srgbClr val="222222"/>
                </a:solidFill>
                <a:latin typeface="Garet ExtraBold"/>
              </a:rPr>
              <a:t>CORE FEATURES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6447155"/>
            <a:ext cx="8345558" cy="10642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337"/>
              </a:lnSpc>
              <a:spcBef>
                <a:spcPct val="0"/>
              </a:spcBef>
            </a:pPr>
            <a:r>
              <a:rPr lang="en-US" sz="3098">
                <a:solidFill>
                  <a:srgbClr val="000000"/>
                </a:solidFill>
                <a:latin typeface="Canva Sans"/>
              </a:rPr>
              <a:t>Here shows detailed information and chart about the stock 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10745005" y="44011"/>
            <a:ext cx="10408528" cy="10408528"/>
          </a:xfrm>
          <a:custGeom>
            <a:avLst/>
            <a:gdLst/>
            <a:ahLst/>
            <a:cxnLst/>
            <a:rect l="l" t="t" r="r" b="b"/>
            <a:pathLst>
              <a:path w="10408528" h="10408528">
                <a:moveTo>
                  <a:pt x="0" y="0"/>
                </a:moveTo>
                <a:lnTo>
                  <a:pt x="10408529" y="0"/>
                </a:lnTo>
                <a:lnTo>
                  <a:pt x="10408529" y="10408528"/>
                </a:lnTo>
                <a:lnTo>
                  <a:pt x="0" y="104085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0" y="0"/>
            <a:ext cx="18288000" cy="1502036"/>
          </a:xfrm>
          <a:prstGeom prst="rect">
            <a:avLst/>
          </a:prstGeom>
          <a:solidFill>
            <a:srgbClr val="222222"/>
          </a:solidFill>
        </p:spPr>
      </p:sp>
      <p:sp>
        <p:nvSpPr>
          <p:cNvPr id="4" name="AutoShape 4"/>
          <p:cNvSpPr/>
          <p:nvPr/>
        </p:nvSpPr>
        <p:spPr>
          <a:xfrm>
            <a:off x="213758" y="2191185"/>
            <a:ext cx="10531247" cy="2367942"/>
          </a:xfrm>
          <a:prstGeom prst="rect">
            <a:avLst/>
          </a:prstGeom>
          <a:solidFill>
            <a:srgbClr val="FF914D"/>
          </a:solidFill>
        </p:spPr>
      </p:sp>
      <p:sp>
        <p:nvSpPr>
          <p:cNvPr id="5" name="Freeform 5"/>
          <p:cNvSpPr/>
          <p:nvPr/>
        </p:nvSpPr>
        <p:spPr>
          <a:xfrm flipH="1">
            <a:off x="16966518" y="8772354"/>
            <a:ext cx="292782" cy="485946"/>
          </a:xfrm>
          <a:custGeom>
            <a:avLst/>
            <a:gdLst/>
            <a:ahLst/>
            <a:cxnLst/>
            <a:rect l="l" t="t" r="r" b="b"/>
            <a:pathLst>
              <a:path w="292782" h="485946">
                <a:moveTo>
                  <a:pt x="292782" y="0"/>
                </a:moveTo>
                <a:lnTo>
                  <a:pt x="0" y="0"/>
                </a:lnTo>
                <a:lnTo>
                  <a:pt x="0" y="485946"/>
                </a:lnTo>
                <a:lnTo>
                  <a:pt x="292782" y="485946"/>
                </a:lnTo>
                <a:lnTo>
                  <a:pt x="292782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1940029" y="1502036"/>
            <a:ext cx="4724579" cy="8784964"/>
          </a:xfrm>
          <a:custGeom>
            <a:avLst/>
            <a:gdLst/>
            <a:ahLst/>
            <a:cxnLst/>
            <a:rect l="l" t="t" r="r" b="b"/>
            <a:pathLst>
              <a:path w="4724579" h="8784964">
                <a:moveTo>
                  <a:pt x="0" y="0"/>
                </a:moveTo>
                <a:lnTo>
                  <a:pt x="4724579" y="0"/>
                </a:lnTo>
                <a:lnTo>
                  <a:pt x="4724579" y="8784964"/>
                </a:lnTo>
                <a:lnTo>
                  <a:pt x="0" y="878496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236" b="-16359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832819" y="467360"/>
            <a:ext cx="3756215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E6E6E6"/>
                </a:solidFill>
                <a:latin typeface="Garet Book"/>
              </a:rPr>
              <a:t>Designing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5172075"/>
            <a:ext cx="6942781" cy="646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319"/>
              </a:lnSpc>
            </a:pPr>
            <a:r>
              <a:rPr lang="en-US" sz="3799">
                <a:solidFill>
                  <a:srgbClr val="222222"/>
                </a:solidFill>
                <a:latin typeface="Garet 1 Bold"/>
              </a:rPr>
              <a:t>Stock view page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93180" y="2991201"/>
            <a:ext cx="10172404" cy="970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94"/>
              </a:lnSpc>
            </a:pPr>
            <a:r>
              <a:rPr lang="en-US" sz="7736" spc="-487">
                <a:solidFill>
                  <a:srgbClr val="222222"/>
                </a:solidFill>
                <a:latin typeface="Garet ExtraBold"/>
              </a:rPr>
              <a:t>CORE FEATURES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6447155"/>
            <a:ext cx="8345558" cy="16072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337"/>
              </a:lnSpc>
              <a:spcBef>
                <a:spcPct val="0"/>
              </a:spcBef>
            </a:pPr>
            <a:r>
              <a:rPr lang="en-US" sz="3098">
                <a:solidFill>
                  <a:srgbClr val="000000"/>
                </a:solidFill>
                <a:latin typeface="Canva Sans"/>
              </a:rPr>
              <a:t>Here shows when you click on </a:t>
            </a:r>
            <a:r>
              <a:rPr lang="en-US" sz="3098">
                <a:solidFill>
                  <a:srgbClr val="000000"/>
                </a:solidFill>
                <a:latin typeface="Canva Sans Bold"/>
              </a:rPr>
              <a:t>PREDICT</a:t>
            </a:r>
            <a:r>
              <a:rPr lang="en-US" sz="3098">
                <a:solidFill>
                  <a:srgbClr val="000000"/>
                </a:solidFill>
                <a:latin typeface="Canva Sans"/>
              </a:rPr>
              <a:t> button the prediction of the machine learning model will appear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10745005" y="44011"/>
            <a:ext cx="10408528" cy="10408528"/>
          </a:xfrm>
          <a:custGeom>
            <a:avLst/>
            <a:gdLst/>
            <a:ahLst/>
            <a:cxnLst/>
            <a:rect l="l" t="t" r="r" b="b"/>
            <a:pathLst>
              <a:path w="10408528" h="10408528">
                <a:moveTo>
                  <a:pt x="0" y="0"/>
                </a:moveTo>
                <a:lnTo>
                  <a:pt x="10408529" y="0"/>
                </a:lnTo>
                <a:lnTo>
                  <a:pt x="10408529" y="10408528"/>
                </a:lnTo>
                <a:lnTo>
                  <a:pt x="0" y="104085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0" y="0"/>
            <a:ext cx="18288000" cy="1502036"/>
          </a:xfrm>
          <a:prstGeom prst="rect">
            <a:avLst/>
          </a:prstGeom>
          <a:solidFill>
            <a:srgbClr val="222222"/>
          </a:solidFill>
        </p:spPr>
      </p:sp>
      <p:sp>
        <p:nvSpPr>
          <p:cNvPr id="4" name="AutoShape 4"/>
          <p:cNvSpPr/>
          <p:nvPr/>
        </p:nvSpPr>
        <p:spPr>
          <a:xfrm>
            <a:off x="213758" y="2191185"/>
            <a:ext cx="10531247" cy="2367942"/>
          </a:xfrm>
          <a:prstGeom prst="rect">
            <a:avLst/>
          </a:prstGeom>
          <a:solidFill>
            <a:srgbClr val="FF914D"/>
          </a:solidFill>
        </p:spPr>
      </p:sp>
      <p:sp>
        <p:nvSpPr>
          <p:cNvPr id="5" name="Freeform 5"/>
          <p:cNvSpPr/>
          <p:nvPr/>
        </p:nvSpPr>
        <p:spPr>
          <a:xfrm flipH="1">
            <a:off x="16966518" y="8772354"/>
            <a:ext cx="292782" cy="485946"/>
          </a:xfrm>
          <a:custGeom>
            <a:avLst/>
            <a:gdLst/>
            <a:ahLst/>
            <a:cxnLst/>
            <a:rect l="l" t="t" r="r" b="b"/>
            <a:pathLst>
              <a:path w="292782" h="485946">
                <a:moveTo>
                  <a:pt x="292782" y="0"/>
                </a:moveTo>
                <a:lnTo>
                  <a:pt x="0" y="0"/>
                </a:lnTo>
                <a:lnTo>
                  <a:pt x="0" y="485946"/>
                </a:lnTo>
                <a:lnTo>
                  <a:pt x="292782" y="485946"/>
                </a:lnTo>
                <a:lnTo>
                  <a:pt x="292782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2241939" y="1502036"/>
            <a:ext cx="4724579" cy="8784964"/>
          </a:xfrm>
          <a:custGeom>
            <a:avLst/>
            <a:gdLst/>
            <a:ahLst/>
            <a:cxnLst/>
            <a:rect l="l" t="t" r="r" b="b"/>
            <a:pathLst>
              <a:path w="4724579" h="8784964">
                <a:moveTo>
                  <a:pt x="0" y="0"/>
                </a:moveTo>
                <a:lnTo>
                  <a:pt x="4724579" y="0"/>
                </a:lnTo>
                <a:lnTo>
                  <a:pt x="4724579" y="8784964"/>
                </a:lnTo>
                <a:lnTo>
                  <a:pt x="0" y="878496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5082" b="-11441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832819" y="467360"/>
            <a:ext cx="3756215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E6E6E6"/>
                </a:solidFill>
                <a:latin typeface="Garet Book"/>
              </a:rPr>
              <a:t>Designing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5172075"/>
            <a:ext cx="6942781" cy="646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319"/>
              </a:lnSpc>
            </a:pPr>
            <a:r>
              <a:rPr lang="en-US" sz="3799">
                <a:solidFill>
                  <a:srgbClr val="222222"/>
                </a:solidFill>
                <a:latin typeface="Garet 1 Bold"/>
              </a:rPr>
              <a:t>Stock view page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93180" y="2991201"/>
            <a:ext cx="10172404" cy="967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94"/>
              </a:lnSpc>
            </a:pPr>
            <a:r>
              <a:rPr lang="en-US" sz="7736" spc="-487">
                <a:solidFill>
                  <a:srgbClr val="222222"/>
                </a:solidFill>
                <a:latin typeface="Garet ExtraBold"/>
              </a:rPr>
              <a:t>CORE FEATURES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6447155"/>
            <a:ext cx="8345558" cy="10642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337"/>
              </a:lnSpc>
              <a:spcBef>
                <a:spcPct val="0"/>
              </a:spcBef>
            </a:pPr>
            <a:r>
              <a:rPr lang="en-US" sz="3098">
                <a:solidFill>
                  <a:srgbClr val="000000"/>
                </a:solidFill>
                <a:latin typeface="Canva Sans"/>
              </a:rPr>
              <a:t>Here shows some relevant news related to a specific stock.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10219567" y="1028700"/>
            <a:ext cx="8872143" cy="8872143"/>
          </a:xfrm>
          <a:custGeom>
            <a:avLst/>
            <a:gdLst/>
            <a:ahLst/>
            <a:cxnLst/>
            <a:rect l="l" t="t" r="r" b="b"/>
            <a:pathLst>
              <a:path w="8872143" h="8872143">
                <a:moveTo>
                  <a:pt x="0" y="0"/>
                </a:moveTo>
                <a:lnTo>
                  <a:pt x="8872143" y="0"/>
                </a:lnTo>
                <a:lnTo>
                  <a:pt x="8872143" y="8872143"/>
                </a:lnTo>
                <a:lnTo>
                  <a:pt x="0" y="88721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0" y="0"/>
            <a:ext cx="18288000" cy="1502036"/>
          </a:xfrm>
          <a:prstGeom prst="rect">
            <a:avLst/>
          </a:prstGeom>
          <a:solidFill>
            <a:srgbClr val="222222"/>
          </a:solidFill>
        </p:spPr>
      </p:sp>
      <p:sp>
        <p:nvSpPr>
          <p:cNvPr id="4" name="AutoShape 4"/>
          <p:cNvSpPr/>
          <p:nvPr/>
        </p:nvSpPr>
        <p:spPr>
          <a:xfrm>
            <a:off x="253389" y="1905649"/>
            <a:ext cx="9966179" cy="1723376"/>
          </a:xfrm>
          <a:prstGeom prst="rect">
            <a:avLst/>
          </a:prstGeom>
          <a:solidFill>
            <a:srgbClr val="FF914D"/>
          </a:solidFill>
        </p:spPr>
      </p:sp>
      <p:sp>
        <p:nvSpPr>
          <p:cNvPr id="5" name="Freeform 5"/>
          <p:cNvSpPr/>
          <p:nvPr/>
        </p:nvSpPr>
        <p:spPr>
          <a:xfrm flipH="1">
            <a:off x="16966518" y="8772354"/>
            <a:ext cx="292782" cy="485946"/>
          </a:xfrm>
          <a:custGeom>
            <a:avLst/>
            <a:gdLst/>
            <a:ahLst/>
            <a:cxnLst/>
            <a:rect l="l" t="t" r="r" b="b"/>
            <a:pathLst>
              <a:path w="292782" h="485946">
                <a:moveTo>
                  <a:pt x="292782" y="0"/>
                </a:moveTo>
                <a:lnTo>
                  <a:pt x="0" y="0"/>
                </a:lnTo>
                <a:lnTo>
                  <a:pt x="0" y="485946"/>
                </a:lnTo>
                <a:lnTo>
                  <a:pt x="292782" y="485946"/>
                </a:lnTo>
                <a:lnTo>
                  <a:pt x="292782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1905586" y="1701979"/>
            <a:ext cx="5207323" cy="8206383"/>
          </a:xfrm>
          <a:custGeom>
            <a:avLst/>
            <a:gdLst/>
            <a:ahLst/>
            <a:cxnLst/>
            <a:rect l="l" t="t" r="r" b="b"/>
            <a:pathLst>
              <a:path w="5207323" h="8206383">
                <a:moveTo>
                  <a:pt x="0" y="0"/>
                </a:moveTo>
                <a:lnTo>
                  <a:pt x="5207323" y="0"/>
                </a:lnTo>
                <a:lnTo>
                  <a:pt x="5207323" y="8206382"/>
                </a:lnTo>
                <a:lnTo>
                  <a:pt x="0" y="820638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832819" y="467360"/>
            <a:ext cx="3756215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E6E6E6"/>
                </a:solidFill>
                <a:latin typeface="Garet Book"/>
              </a:rPr>
              <a:t>Business model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-364586" y="4152900"/>
            <a:ext cx="10957371" cy="2384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144267" lvl="1" indent="-572134">
              <a:lnSpc>
                <a:spcPts val="9857"/>
              </a:lnSpc>
              <a:buFont typeface="Arial"/>
              <a:buChar char="•"/>
            </a:pPr>
            <a:r>
              <a:rPr lang="en-US" sz="5299">
                <a:solidFill>
                  <a:srgbClr val="222222"/>
                </a:solidFill>
                <a:latin typeface="Garet 1 Bold"/>
              </a:rPr>
              <a:t>Commission-based model</a:t>
            </a:r>
          </a:p>
          <a:p>
            <a:pPr marL="1144267" lvl="1" indent="-572134">
              <a:lnSpc>
                <a:spcPts val="9857"/>
              </a:lnSpc>
              <a:buFont typeface="Arial"/>
              <a:buChar char="•"/>
            </a:pPr>
            <a:r>
              <a:rPr lang="en-US" sz="5299">
                <a:solidFill>
                  <a:srgbClr val="222222"/>
                </a:solidFill>
                <a:latin typeface="Garet 1 Bold"/>
              </a:rPr>
              <a:t>Freemium model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53389" y="2441670"/>
            <a:ext cx="8493404" cy="8132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7"/>
              </a:lnSpc>
            </a:pPr>
            <a:r>
              <a:rPr lang="en-US" sz="6459" spc="-406">
                <a:solidFill>
                  <a:srgbClr val="222222"/>
                </a:solidFill>
                <a:latin typeface="Garet ExtraBold"/>
              </a:rPr>
              <a:t>REVENUE MODEL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8288000" cy="1502036"/>
          </a:xfrm>
          <a:prstGeom prst="rect">
            <a:avLst/>
          </a:prstGeom>
          <a:solidFill>
            <a:srgbClr val="222222"/>
          </a:solidFill>
        </p:spPr>
      </p:sp>
      <p:sp>
        <p:nvSpPr>
          <p:cNvPr id="3" name="AutoShape 3"/>
          <p:cNvSpPr/>
          <p:nvPr/>
        </p:nvSpPr>
        <p:spPr>
          <a:xfrm>
            <a:off x="660353" y="1955742"/>
            <a:ext cx="10528663" cy="1804840"/>
          </a:xfrm>
          <a:prstGeom prst="rect">
            <a:avLst/>
          </a:prstGeom>
          <a:solidFill>
            <a:srgbClr val="FF914D"/>
          </a:solidFill>
        </p:spPr>
      </p:sp>
      <p:sp>
        <p:nvSpPr>
          <p:cNvPr id="4" name="Freeform 4"/>
          <p:cNvSpPr/>
          <p:nvPr/>
        </p:nvSpPr>
        <p:spPr>
          <a:xfrm flipH="1">
            <a:off x="16966518" y="9015327"/>
            <a:ext cx="292782" cy="485946"/>
          </a:xfrm>
          <a:custGeom>
            <a:avLst/>
            <a:gdLst/>
            <a:ahLst/>
            <a:cxnLst/>
            <a:rect l="l" t="t" r="r" b="b"/>
            <a:pathLst>
              <a:path w="292782" h="485946">
                <a:moveTo>
                  <a:pt x="292782" y="0"/>
                </a:moveTo>
                <a:lnTo>
                  <a:pt x="0" y="0"/>
                </a:lnTo>
                <a:lnTo>
                  <a:pt x="0" y="485946"/>
                </a:lnTo>
                <a:lnTo>
                  <a:pt x="292782" y="485946"/>
                </a:lnTo>
                <a:lnTo>
                  <a:pt x="29278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5400000">
            <a:off x="11189015" y="1502036"/>
            <a:ext cx="7098985" cy="7098985"/>
          </a:xfrm>
          <a:custGeom>
            <a:avLst/>
            <a:gdLst/>
            <a:ahLst/>
            <a:cxnLst/>
            <a:rect l="l" t="t" r="r" b="b"/>
            <a:pathLst>
              <a:path w="7098985" h="7098985">
                <a:moveTo>
                  <a:pt x="0" y="0"/>
                </a:moveTo>
                <a:lnTo>
                  <a:pt x="7098985" y="0"/>
                </a:lnTo>
                <a:lnTo>
                  <a:pt x="7098985" y="7098985"/>
                </a:lnTo>
                <a:lnTo>
                  <a:pt x="0" y="70989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1189015" y="1502036"/>
            <a:ext cx="7098985" cy="7098985"/>
          </a:xfrm>
          <a:custGeom>
            <a:avLst/>
            <a:gdLst/>
            <a:ahLst/>
            <a:cxnLst/>
            <a:rect l="l" t="t" r="r" b="b"/>
            <a:pathLst>
              <a:path w="7098985" h="7098985">
                <a:moveTo>
                  <a:pt x="0" y="0"/>
                </a:moveTo>
                <a:lnTo>
                  <a:pt x="7098985" y="0"/>
                </a:lnTo>
                <a:lnTo>
                  <a:pt x="7098985" y="7098985"/>
                </a:lnTo>
                <a:lnTo>
                  <a:pt x="0" y="709898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3580" t="-7160" r="-3580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832819" y="467360"/>
            <a:ext cx="3756215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E6E6E6"/>
                </a:solidFill>
                <a:latin typeface="Garet Book"/>
              </a:rPr>
              <a:t>Plans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74084" y="2497762"/>
            <a:ext cx="7326108" cy="920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890"/>
              </a:lnSpc>
            </a:pPr>
            <a:r>
              <a:rPr lang="en-US" sz="7409" spc="-466">
                <a:solidFill>
                  <a:srgbClr val="222222"/>
                </a:solidFill>
                <a:latin typeface="Garet ExtraBold"/>
              </a:rPr>
              <a:t>FUTURE PLAN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82843" y="4408282"/>
            <a:ext cx="10623573" cy="49589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49957" lvl="1" indent="-474979">
              <a:lnSpc>
                <a:spcPts val="8007"/>
              </a:lnSpc>
              <a:buFont typeface="Arial"/>
              <a:buChar char="•"/>
            </a:pPr>
            <a:r>
              <a:rPr lang="en-US" sz="4399">
                <a:solidFill>
                  <a:srgbClr val="000000"/>
                </a:solidFill>
                <a:latin typeface="Garet 1 Bold"/>
              </a:rPr>
              <a:t>Demo account</a:t>
            </a:r>
          </a:p>
          <a:p>
            <a:pPr marL="949957" lvl="1" indent="-474979">
              <a:lnSpc>
                <a:spcPts val="8007"/>
              </a:lnSpc>
              <a:buFont typeface="Arial"/>
              <a:buChar char="•"/>
            </a:pPr>
            <a:r>
              <a:rPr lang="en-US" sz="4399">
                <a:solidFill>
                  <a:srgbClr val="000000"/>
                </a:solidFill>
                <a:latin typeface="Garet 1 Bold"/>
              </a:rPr>
              <a:t>Recommended stocks</a:t>
            </a:r>
          </a:p>
          <a:p>
            <a:pPr marL="949957" lvl="1" indent="-474979">
              <a:lnSpc>
                <a:spcPts val="8007"/>
              </a:lnSpc>
              <a:buFont typeface="Arial"/>
              <a:buChar char="•"/>
            </a:pPr>
            <a:r>
              <a:rPr lang="en-US" sz="4399">
                <a:solidFill>
                  <a:srgbClr val="000000"/>
                </a:solidFill>
                <a:latin typeface="Garet 1 Bold"/>
              </a:rPr>
              <a:t>Push notification to the user if one of his/her stock changes it's price.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832819" y="1047750"/>
            <a:ext cx="7098985" cy="7098985"/>
          </a:xfrm>
          <a:custGeom>
            <a:avLst/>
            <a:gdLst/>
            <a:ahLst/>
            <a:cxnLst/>
            <a:rect l="l" t="t" r="r" b="b"/>
            <a:pathLst>
              <a:path w="7098985" h="7098985">
                <a:moveTo>
                  <a:pt x="0" y="0"/>
                </a:moveTo>
                <a:lnTo>
                  <a:pt x="7098985" y="0"/>
                </a:lnTo>
                <a:lnTo>
                  <a:pt x="7098985" y="7098985"/>
                </a:lnTo>
                <a:lnTo>
                  <a:pt x="0" y="70989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0" y="0"/>
            <a:ext cx="18288000" cy="1502036"/>
          </a:xfrm>
          <a:prstGeom prst="rect">
            <a:avLst/>
          </a:prstGeom>
          <a:solidFill>
            <a:srgbClr val="222222"/>
          </a:solidFill>
        </p:spPr>
      </p:sp>
      <p:sp>
        <p:nvSpPr>
          <p:cNvPr id="4" name="AutoShape 4"/>
          <p:cNvSpPr/>
          <p:nvPr/>
        </p:nvSpPr>
        <p:spPr>
          <a:xfrm>
            <a:off x="832819" y="6670599"/>
            <a:ext cx="7098985" cy="2130673"/>
          </a:xfrm>
          <a:prstGeom prst="rect">
            <a:avLst/>
          </a:prstGeom>
          <a:solidFill>
            <a:srgbClr val="FF914D"/>
          </a:solidFill>
        </p:spPr>
      </p:sp>
      <p:sp>
        <p:nvSpPr>
          <p:cNvPr id="5" name="TextBox 5"/>
          <p:cNvSpPr txBox="1"/>
          <p:nvPr/>
        </p:nvSpPr>
        <p:spPr>
          <a:xfrm>
            <a:off x="1214109" y="7375535"/>
            <a:ext cx="6336405" cy="920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90"/>
              </a:lnSpc>
            </a:pPr>
            <a:r>
              <a:rPr lang="en-US" sz="7409" spc="-466">
                <a:solidFill>
                  <a:srgbClr val="222222"/>
                </a:solidFill>
                <a:latin typeface="Garet ExtraBold"/>
              </a:rPr>
              <a:t>REFERENCES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877127" y="4045343"/>
            <a:ext cx="7447146" cy="1610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649"/>
              </a:lnSpc>
            </a:pPr>
            <a:r>
              <a:rPr lang="en-US" sz="3799">
                <a:solidFill>
                  <a:srgbClr val="000000"/>
                </a:solidFill>
                <a:latin typeface="Canva Sans"/>
              </a:rPr>
              <a:t>https://canva.com</a:t>
            </a:r>
          </a:p>
          <a:p>
            <a:pPr>
              <a:lnSpc>
                <a:spcPts val="6649"/>
              </a:lnSpc>
            </a:pPr>
            <a:r>
              <a:rPr lang="en-US" sz="3799">
                <a:solidFill>
                  <a:srgbClr val="000000"/>
                </a:solidFill>
                <a:latin typeface="Canva Sans"/>
              </a:rPr>
              <a:t>https://support.microsoft.com/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686364" y="2949585"/>
            <a:ext cx="4923234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 Bold"/>
              </a:rPr>
              <a:t>Presentation tool used: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686364" y="6479551"/>
            <a:ext cx="4243983" cy="6959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40"/>
              </a:lnSpc>
            </a:pPr>
            <a:r>
              <a:rPr lang="en-US" sz="4100">
                <a:solidFill>
                  <a:srgbClr val="000000"/>
                </a:solidFill>
                <a:latin typeface="Canva Sans Bold"/>
              </a:rPr>
              <a:t>Demo video link: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686364" y="7324699"/>
            <a:ext cx="9425557" cy="869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500"/>
              </a:lnSpc>
              <a:spcBef>
                <a:spcPct val="0"/>
              </a:spcBef>
            </a:pPr>
            <a:r>
              <a:rPr lang="en-US" sz="2500">
                <a:solidFill>
                  <a:srgbClr val="000000"/>
                </a:solidFill>
                <a:latin typeface="Canva Sans"/>
              </a:rPr>
              <a:t>https://drive.google.com/drive/folders/1SqNXyg0yRQ5XgwRgUALgr037Z2wdRicC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0" y="-6315039"/>
            <a:ext cx="18107522" cy="18107522"/>
          </a:xfrm>
          <a:custGeom>
            <a:avLst/>
            <a:gdLst/>
            <a:ahLst/>
            <a:cxnLst/>
            <a:rect l="l" t="t" r="r" b="b"/>
            <a:pathLst>
              <a:path w="18107522" h="18107522">
                <a:moveTo>
                  <a:pt x="0" y="0"/>
                </a:moveTo>
                <a:lnTo>
                  <a:pt x="18107522" y="0"/>
                </a:lnTo>
                <a:lnTo>
                  <a:pt x="18107522" y="18107523"/>
                </a:lnTo>
                <a:lnTo>
                  <a:pt x="0" y="1810752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0" y="0"/>
            <a:ext cx="18288000" cy="1502036"/>
          </a:xfrm>
          <a:prstGeom prst="rect">
            <a:avLst/>
          </a:prstGeom>
          <a:solidFill>
            <a:srgbClr val="222222"/>
          </a:solidFill>
        </p:spPr>
      </p:sp>
      <p:sp>
        <p:nvSpPr>
          <p:cNvPr id="4" name="TextBox 4"/>
          <p:cNvSpPr txBox="1"/>
          <p:nvPr/>
        </p:nvSpPr>
        <p:spPr>
          <a:xfrm>
            <a:off x="832819" y="467360"/>
            <a:ext cx="3756215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E6E6E6"/>
                </a:solidFill>
                <a:latin typeface="Garet Book"/>
              </a:rPr>
              <a:t>Thanks..</a:t>
            </a:r>
          </a:p>
        </p:txBody>
      </p:sp>
      <p:sp>
        <p:nvSpPr>
          <p:cNvPr id="5" name="AutoShape 5"/>
          <p:cNvSpPr/>
          <p:nvPr/>
        </p:nvSpPr>
        <p:spPr>
          <a:xfrm>
            <a:off x="4032155" y="3392745"/>
            <a:ext cx="10679431" cy="4588890"/>
          </a:xfrm>
          <a:prstGeom prst="rect">
            <a:avLst/>
          </a:prstGeom>
          <a:solidFill>
            <a:srgbClr val="FF914D"/>
          </a:solidFill>
        </p:spPr>
      </p:sp>
      <p:sp>
        <p:nvSpPr>
          <p:cNvPr id="6" name="TextBox 6"/>
          <p:cNvSpPr txBox="1"/>
          <p:nvPr/>
        </p:nvSpPr>
        <p:spPr>
          <a:xfrm>
            <a:off x="5722712" y="4151760"/>
            <a:ext cx="7298316" cy="29565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879"/>
              </a:lnSpc>
            </a:pPr>
            <a:r>
              <a:rPr lang="en-US" sz="8799" spc="-554">
                <a:solidFill>
                  <a:srgbClr val="222222"/>
                </a:solidFill>
                <a:latin typeface="Garet ExtraBold"/>
              </a:rPr>
              <a:t>THANK YOU,</a:t>
            </a:r>
          </a:p>
          <a:p>
            <a:pPr algn="ctr">
              <a:lnSpc>
                <a:spcPts val="11879"/>
              </a:lnSpc>
            </a:pPr>
            <a:r>
              <a:rPr lang="en-US" sz="8799" spc="-554">
                <a:solidFill>
                  <a:srgbClr val="222222"/>
                </a:solidFill>
                <a:latin typeface="Garet ExtraBold"/>
              </a:rPr>
              <a:t>QUESTIONS?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552198"/>
            <a:ext cx="18697385" cy="7321170"/>
            <a:chOff x="0" y="0"/>
            <a:chExt cx="24929847" cy="976156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t="15169" b="15169"/>
            <a:stretch>
              <a:fillRect/>
            </a:stretch>
          </p:blipFill>
          <p:spPr>
            <a:xfrm>
              <a:off x="0" y="0"/>
              <a:ext cx="24929847" cy="9761560"/>
            </a:xfrm>
            <a:prstGeom prst="rect">
              <a:avLst/>
            </a:prstGeom>
          </p:spPr>
        </p:pic>
      </p:grpSp>
      <p:sp>
        <p:nvSpPr>
          <p:cNvPr id="4" name="AutoShape 4"/>
          <p:cNvSpPr/>
          <p:nvPr/>
        </p:nvSpPr>
        <p:spPr>
          <a:xfrm>
            <a:off x="0" y="0"/>
            <a:ext cx="18288000" cy="1502036"/>
          </a:xfrm>
          <a:prstGeom prst="rect">
            <a:avLst/>
          </a:prstGeom>
          <a:solidFill>
            <a:srgbClr val="222222"/>
          </a:solidFill>
        </p:spPr>
      </p:sp>
      <p:sp>
        <p:nvSpPr>
          <p:cNvPr id="5" name="AutoShape 5"/>
          <p:cNvSpPr/>
          <p:nvPr/>
        </p:nvSpPr>
        <p:spPr>
          <a:xfrm>
            <a:off x="383953" y="4809711"/>
            <a:ext cx="7074175" cy="2837878"/>
          </a:xfrm>
          <a:prstGeom prst="rect">
            <a:avLst/>
          </a:prstGeom>
          <a:solidFill>
            <a:srgbClr val="FF914D"/>
          </a:solidFill>
        </p:spPr>
      </p:sp>
      <p:sp>
        <p:nvSpPr>
          <p:cNvPr id="6" name="TextBox 6"/>
          <p:cNvSpPr txBox="1"/>
          <p:nvPr/>
        </p:nvSpPr>
        <p:spPr>
          <a:xfrm>
            <a:off x="514350" y="457835"/>
            <a:ext cx="4268240" cy="537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E6E6E6"/>
                </a:solidFill>
                <a:latin typeface="Garet Book"/>
              </a:rPr>
              <a:t>Problem definition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67122" y="7865306"/>
            <a:ext cx="17353756" cy="21171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630"/>
              </a:lnSpc>
            </a:pPr>
            <a:r>
              <a:rPr lang="en-US" sz="4021">
                <a:solidFill>
                  <a:srgbClr val="222222"/>
                </a:solidFill>
                <a:latin typeface="Garet 1 Bold"/>
              </a:rPr>
              <a:t>Trading in equities is not at all easy. The problem centered around the challenges that investors and traders face in making informed decisions about buying, selling, or holding stocks.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09574" y="5434862"/>
            <a:ext cx="5724508" cy="1787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90"/>
              </a:lnSpc>
            </a:pPr>
            <a:r>
              <a:rPr lang="en-US" sz="7409" spc="-466">
                <a:solidFill>
                  <a:srgbClr val="222222"/>
                </a:solidFill>
                <a:latin typeface="Garet ExtraBold"/>
              </a:rPr>
              <a:t>PROBLEM STATEMENT</a:t>
            </a:r>
          </a:p>
        </p:txBody>
      </p:sp>
      <p:sp>
        <p:nvSpPr>
          <p:cNvPr id="9" name="Freeform 9"/>
          <p:cNvSpPr/>
          <p:nvPr/>
        </p:nvSpPr>
        <p:spPr>
          <a:xfrm flipH="1">
            <a:off x="17259300" y="9496529"/>
            <a:ext cx="292782" cy="485946"/>
          </a:xfrm>
          <a:custGeom>
            <a:avLst/>
            <a:gdLst/>
            <a:ahLst/>
            <a:cxnLst/>
            <a:rect l="l" t="t" r="r" b="b"/>
            <a:pathLst>
              <a:path w="292782" h="485946">
                <a:moveTo>
                  <a:pt x="292782" y="0"/>
                </a:moveTo>
                <a:lnTo>
                  <a:pt x="0" y="0"/>
                </a:lnTo>
                <a:lnTo>
                  <a:pt x="0" y="485945"/>
                </a:lnTo>
                <a:lnTo>
                  <a:pt x="292782" y="485945"/>
                </a:lnTo>
                <a:lnTo>
                  <a:pt x="292782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582696" y="1234837"/>
            <a:ext cx="8872143" cy="9358150"/>
            <a:chOff x="0" y="0"/>
            <a:chExt cx="11829524" cy="12477533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18387" r="18387"/>
            <a:stretch>
              <a:fillRect/>
            </a:stretch>
          </p:blipFill>
          <p:spPr>
            <a:xfrm>
              <a:off x="0" y="0"/>
              <a:ext cx="11829524" cy="12477533"/>
            </a:xfrm>
            <a:prstGeom prst="rect">
              <a:avLst/>
            </a:prstGeom>
          </p:spPr>
        </p:pic>
      </p:grpSp>
      <p:sp>
        <p:nvSpPr>
          <p:cNvPr id="4" name="Freeform 4"/>
          <p:cNvSpPr/>
          <p:nvPr/>
        </p:nvSpPr>
        <p:spPr>
          <a:xfrm rot="5400000">
            <a:off x="9582696" y="262202"/>
            <a:ext cx="8872143" cy="8872143"/>
          </a:xfrm>
          <a:custGeom>
            <a:avLst/>
            <a:gdLst/>
            <a:ahLst/>
            <a:cxnLst/>
            <a:rect l="l" t="t" r="r" b="b"/>
            <a:pathLst>
              <a:path w="8872143" h="8872143">
                <a:moveTo>
                  <a:pt x="0" y="0"/>
                </a:moveTo>
                <a:lnTo>
                  <a:pt x="8872143" y="0"/>
                </a:lnTo>
                <a:lnTo>
                  <a:pt x="8872143" y="8872143"/>
                </a:lnTo>
                <a:lnTo>
                  <a:pt x="0" y="887214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AutoShape 5"/>
          <p:cNvSpPr/>
          <p:nvPr/>
        </p:nvSpPr>
        <p:spPr>
          <a:xfrm>
            <a:off x="0" y="0"/>
            <a:ext cx="18288000" cy="1502036"/>
          </a:xfrm>
          <a:prstGeom prst="rect">
            <a:avLst/>
          </a:prstGeom>
          <a:solidFill>
            <a:srgbClr val="222222"/>
          </a:solidFill>
        </p:spPr>
      </p:sp>
      <p:sp>
        <p:nvSpPr>
          <p:cNvPr id="6" name="AutoShape 6"/>
          <p:cNvSpPr/>
          <p:nvPr/>
        </p:nvSpPr>
        <p:spPr>
          <a:xfrm>
            <a:off x="253389" y="2386604"/>
            <a:ext cx="8493404" cy="1977103"/>
          </a:xfrm>
          <a:prstGeom prst="rect">
            <a:avLst/>
          </a:prstGeom>
          <a:solidFill>
            <a:srgbClr val="FF914D"/>
          </a:solidFill>
        </p:spPr>
      </p:sp>
      <p:sp>
        <p:nvSpPr>
          <p:cNvPr id="7" name="TextBox 7"/>
          <p:cNvSpPr txBox="1"/>
          <p:nvPr/>
        </p:nvSpPr>
        <p:spPr>
          <a:xfrm>
            <a:off x="832819" y="467360"/>
            <a:ext cx="3756215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E6E6E6"/>
                </a:solidFill>
                <a:latin typeface="Garet Book"/>
              </a:rPr>
              <a:t>Purpose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0" y="5105400"/>
            <a:ext cx="8746793" cy="21837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98828" lvl="1" indent="-399414">
              <a:lnSpc>
                <a:spcPts val="5919"/>
              </a:lnSpc>
              <a:buFont typeface="Arial"/>
              <a:buChar char="•"/>
            </a:pPr>
            <a:r>
              <a:rPr lang="en-US" sz="3699">
                <a:solidFill>
                  <a:srgbClr val="222222"/>
                </a:solidFill>
                <a:latin typeface="Garet 1 Bold"/>
              </a:rPr>
              <a:t>Helps investors make informed decisions.</a:t>
            </a:r>
          </a:p>
          <a:p>
            <a:pPr marL="798828" lvl="1" indent="-399414">
              <a:lnSpc>
                <a:spcPts val="5919"/>
              </a:lnSpc>
              <a:buFont typeface="Arial"/>
              <a:buChar char="•"/>
            </a:pPr>
            <a:r>
              <a:rPr lang="en-US" sz="3699">
                <a:solidFill>
                  <a:srgbClr val="222222"/>
                </a:solidFill>
                <a:latin typeface="Garet 1 Bold"/>
              </a:rPr>
              <a:t>Enables traders to make profits.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53389" y="2688849"/>
            <a:ext cx="8493404" cy="1566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7"/>
              </a:lnSpc>
            </a:pPr>
            <a:r>
              <a:rPr lang="en-US" sz="6459" spc="-406">
                <a:solidFill>
                  <a:srgbClr val="222222"/>
                </a:solidFill>
                <a:latin typeface="Garet ExtraBold"/>
              </a:rPr>
              <a:t>WHAT IS THE BENEFIT</a:t>
            </a:r>
          </a:p>
          <a:p>
            <a:pPr algn="ctr">
              <a:lnSpc>
                <a:spcPts val="6007"/>
              </a:lnSpc>
            </a:pPr>
            <a:r>
              <a:rPr lang="en-US" sz="6459" spc="-406">
                <a:solidFill>
                  <a:srgbClr val="222222"/>
                </a:solidFill>
                <a:latin typeface="Garet ExtraBold"/>
              </a:rPr>
              <a:t> of YourStock?</a:t>
            </a:r>
          </a:p>
        </p:txBody>
      </p:sp>
      <p:sp>
        <p:nvSpPr>
          <p:cNvPr id="10" name="Freeform 10"/>
          <p:cNvSpPr/>
          <p:nvPr/>
        </p:nvSpPr>
        <p:spPr>
          <a:xfrm flipH="1">
            <a:off x="16966518" y="8772354"/>
            <a:ext cx="292782" cy="485946"/>
          </a:xfrm>
          <a:custGeom>
            <a:avLst/>
            <a:gdLst/>
            <a:ahLst/>
            <a:cxnLst/>
            <a:rect l="l" t="t" r="r" b="b"/>
            <a:pathLst>
              <a:path w="292782" h="485946">
                <a:moveTo>
                  <a:pt x="292782" y="0"/>
                </a:moveTo>
                <a:lnTo>
                  <a:pt x="0" y="0"/>
                </a:lnTo>
                <a:lnTo>
                  <a:pt x="0" y="485946"/>
                </a:lnTo>
                <a:lnTo>
                  <a:pt x="292782" y="485946"/>
                </a:lnTo>
                <a:lnTo>
                  <a:pt x="292782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42546" y="1047750"/>
            <a:ext cx="18697385" cy="3349735"/>
            <a:chOff x="0" y="0"/>
            <a:chExt cx="24929847" cy="446631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t="1641" b="71493"/>
            <a:stretch>
              <a:fillRect/>
            </a:stretch>
          </p:blipFill>
          <p:spPr>
            <a:xfrm>
              <a:off x="0" y="0"/>
              <a:ext cx="24929847" cy="4466314"/>
            </a:xfrm>
            <a:prstGeom prst="rect">
              <a:avLst/>
            </a:prstGeom>
          </p:spPr>
        </p:pic>
      </p:grpSp>
      <p:sp>
        <p:nvSpPr>
          <p:cNvPr id="4" name="AutoShape 4"/>
          <p:cNvSpPr/>
          <p:nvPr/>
        </p:nvSpPr>
        <p:spPr>
          <a:xfrm>
            <a:off x="0" y="0"/>
            <a:ext cx="18288000" cy="1502036"/>
          </a:xfrm>
          <a:prstGeom prst="rect">
            <a:avLst/>
          </a:prstGeom>
          <a:solidFill>
            <a:srgbClr val="222222"/>
          </a:solidFill>
        </p:spPr>
      </p:sp>
      <p:sp>
        <p:nvSpPr>
          <p:cNvPr id="5" name="AutoShape 5"/>
          <p:cNvSpPr/>
          <p:nvPr/>
        </p:nvSpPr>
        <p:spPr>
          <a:xfrm>
            <a:off x="4890488" y="3402562"/>
            <a:ext cx="8507023" cy="1901257"/>
          </a:xfrm>
          <a:prstGeom prst="rect">
            <a:avLst/>
          </a:prstGeom>
          <a:solidFill>
            <a:srgbClr val="FF914D"/>
          </a:solidFill>
        </p:spPr>
      </p:sp>
      <p:sp>
        <p:nvSpPr>
          <p:cNvPr id="6" name="Freeform 6"/>
          <p:cNvSpPr/>
          <p:nvPr/>
        </p:nvSpPr>
        <p:spPr>
          <a:xfrm flipH="1">
            <a:off x="16966518" y="9015327"/>
            <a:ext cx="292782" cy="485946"/>
          </a:xfrm>
          <a:custGeom>
            <a:avLst/>
            <a:gdLst/>
            <a:ahLst/>
            <a:cxnLst/>
            <a:rect l="l" t="t" r="r" b="b"/>
            <a:pathLst>
              <a:path w="292782" h="485946">
                <a:moveTo>
                  <a:pt x="292782" y="0"/>
                </a:moveTo>
                <a:lnTo>
                  <a:pt x="0" y="0"/>
                </a:lnTo>
                <a:lnTo>
                  <a:pt x="0" y="485946"/>
                </a:lnTo>
                <a:lnTo>
                  <a:pt x="292782" y="485946"/>
                </a:lnTo>
                <a:lnTo>
                  <a:pt x="292782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832819" y="467360"/>
            <a:ext cx="3756215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E6E6E6"/>
                </a:solidFill>
                <a:latin typeface="Garet Book"/>
              </a:rPr>
              <a:t>Goals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0" y="5869607"/>
            <a:ext cx="18121574" cy="3594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36754" lvl="1" indent="-468377" algn="just">
              <a:lnSpc>
                <a:spcPts val="7202"/>
              </a:lnSpc>
              <a:buFont typeface="Arial"/>
              <a:buChar char="•"/>
            </a:pPr>
            <a:r>
              <a:rPr lang="en-US" sz="4338" spc="-130">
                <a:solidFill>
                  <a:srgbClr val="222222"/>
                </a:solidFill>
                <a:latin typeface="Garet 1 Bold"/>
              </a:rPr>
              <a:t>Support retail investors and traders with real time streaming data , charts and news.</a:t>
            </a:r>
          </a:p>
          <a:p>
            <a:pPr marL="936754" lvl="1" indent="-468377" algn="just">
              <a:lnSpc>
                <a:spcPts val="7202"/>
              </a:lnSpc>
              <a:buFont typeface="Arial"/>
              <a:buChar char="•"/>
            </a:pPr>
            <a:r>
              <a:rPr lang="en-US" sz="4338" spc="-130">
                <a:solidFill>
                  <a:srgbClr val="222222"/>
                </a:solidFill>
                <a:latin typeface="Garet 1 Bold"/>
              </a:rPr>
              <a:t>Help traders in decision making using latest machine learning technologies.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346060" y="3958116"/>
            <a:ext cx="7595879" cy="10978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74"/>
              </a:lnSpc>
            </a:pPr>
            <a:r>
              <a:rPr lang="en-US" sz="8682" spc="-546">
                <a:solidFill>
                  <a:srgbClr val="222222"/>
                </a:solidFill>
                <a:latin typeface="Garet ExtraBold"/>
              </a:rPr>
              <a:t>OBJECTIVES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01184" y="1047750"/>
            <a:ext cx="7501691" cy="5469012"/>
            <a:chOff x="0" y="0"/>
            <a:chExt cx="10002255" cy="7292016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4306" r="4306"/>
            <a:stretch>
              <a:fillRect/>
            </a:stretch>
          </p:blipFill>
          <p:spPr>
            <a:xfrm>
              <a:off x="0" y="0"/>
              <a:ext cx="10002255" cy="7292016"/>
            </a:xfrm>
            <a:prstGeom prst="rect">
              <a:avLst/>
            </a:prstGeom>
          </p:spPr>
        </p:pic>
      </p:grpSp>
      <p:sp>
        <p:nvSpPr>
          <p:cNvPr id="4" name="AutoShape 4"/>
          <p:cNvSpPr/>
          <p:nvPr/>
        </p:nvSpPr>
        <p:spPr>
          <a:xfrm>
            <a:off x="0" y="0"/>
            <a:ext cx="18288000" cy="1502036"/>
          </a:xfrm>
          <a:prstGeom prst="rect">
            <a:avLst/>
          </a:prstGeom>
          <a:solidFill>
            <a:srgbClr val="222222"/>
          </a:solidFill>
        </p:spPr>
      </p:sp>
      <p:sp>
        <p:nvSpPr>
          <p:cNvPr id="5" name="AutoShape 5"/>
          <p:cNvSpPr/>
          <p:nvPr/>
        </p:nvSpPr>
        <p:spPr>
          <a:xfrm>
            <a:off x="601184" y="5845132"/>
            <a:ext cx="7501691" cy="3461175"/>
          </a:xfrm>
          <a:prstGeom prst="rect">
            <a:avLst/>
          </a:prstGeom>
          <a:solidFill>
            <a:srgbClr val="FF914D"/>
          </a:solidFill>
        </p:spPr>
      </p:sp>
      <p:sp>
        <p:nvSpPr>
          <p:cNvPr id="6" name="TextBox 6"/>
          <p:cNvSpPr txBox="1"/>
          <p:nvPr/>
        </p:nvSpPr>
        <p:spPr>
          <a:xfrm>
            <a:off x="8740582" y="2406200"/>
            <a:ext cx="7517823" cy="1028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00"/>
              </a:lnSpc>
            </a:pPr>
            <a:r>
              <a:rPr lang="en-US" sz="6000">
                <a:solidFill>
                  <a:srgbClr val="222222"/>
                </a:solidFill>
                <a:latin typeface="Garet 1 Bold"/>
              </a:rPr>
              <a:t>Who are they?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414748" y="3835897"/>
            <a:ext cx="7517823" cy="22627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26308" lvl="1" indent="-513154">
              <a:lnSpc>
                <a:spcPts val="9412"/>
              </a:lnSpc>
              <a:buFont typeface="Arial"/>
              <a:buChar char="•"/>
            </a:pPr>
            <a:r>
              <a:rPr lang="en-US" sz="4753">
                <a:solidFill>
                  <a:srgbClr val="222222"/>
                </a:solidFill>
                <a:latin typeface="Garet 1 Bold"/>
              </a:rPr>
              <a:t>Individual Investors.</a:t>
            </a:r>
          </a:p>
          <a:p>
            <a:pPr marL="1026308" lvl="1" indent="-513154">
              <a:lnSpc>
                <a:spcPts val="9412"/>
              </a:lnSpc>
              <a:buFont typeface="Arial"/>
              <a:buChar char="•"/>
            </a:pPr>
            <a:r>
              <a:rPr lang="en-US" sz="4753">
                <a:solidFill>
                  <a:srgbClr val="222222"/>
                </a:solidFill>
                <a:latin typeface="Garet 1 Bold"/>
              </a:rPr>
              <a:t>Active Traders.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32819" y="6611422"/>
            <a:ext cx="6816401" cy="21476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205"/>
              </a:lnSpc>
            </a:pPr>
            <a:r>
              <a:rPr lang="en-US" sz="8822" spc="-555">
                <a:solidFill>
                  <a:srgbClr val="222222"/>
                </a:solidFill>
                <a:latin typeface="Garet ExtraBold"/>
              </a:rPr>
              <a:t>TARGET AUDIENCE</a:t>
            </a:r>
          </a:p>
        </p:txBody>
      </p:sp>
      <p:sp>
        <p:nvSpPr>
          <p:cNvPr id="9" name="Freeform 9"/>
          <p:cNvSpPr/>
          <p:nvPr/>
        </p:nvSpPr>
        <p:spPr>
          <a:xfrm flipH="1">
            <a:off x="16966518" y="9015327"/>
            <a:ext cx="292782" cy="485946"/>
          </a:xfrm>
          <a:custGeom>
            <a:avLst/>
            <a:gdLst/>
            <a:ahLst/>
            <a:cxnLst/>
            <a:rect l="l" t="t" r="r" b="b"/>
            <a:pathLst>
              <a:path w="292782" h="485946">
                <a:moveTo>
                  <a:pt x="292782" y="0"/>
                </a:moveTo>
                <a:lnTo>
                  <a:pt x="0" y="0"/>
                </a:lnTo>
                <a:lnTo>
                  <a:pt x="0" y="485946"/>
                </a:lnTo>
                <a:lnTo>
                  <a:pt x="292782" y="485946"/>
                </a:lnTo>
                <a:lnTo>
                  <a:pt x="292782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0" y="-6315039"/>
            <a:ext cx="18107522" cy="18107522"/>
          </a:xfrm>
          <a:custGeom>
            <a:avLst/>
            <a:gdLst/>
            <a:ahLst/>
            <a:cxnLst/>
            <a:rect l="l" t="t" r="r" b="b"/>
            <a:pathLst>
              <a:path w="18107522" h="18107522">
                <a:moveTo>
                  <a:pt x="0" y="0"/>
                </a:moveTo>
                <a:lnTo>
                  <a:pt x="18107522" y="0"/>
                </a:lnTo>
                <a:lnTo>
                  <a:pt x="18107522" y="18107523"/>
                </a:lnTo>
                <a:lnTo>
                  <a:pt x="0" y="1810752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0" y="0"/>
            <a:ext cx="18288000" cy="1502036"/>
          </a:xfrm>
          <a:prstGeom prst="rect">
            <a:avLst/>
          </a:prstGeom>
          <a:solidFill>
            <a:srgbClr val="222222"/>
          </a:solidFill>
        </p:spPr>
      </p:sp>
      <p:sp>
        <p:nvSpPr>
          <p:cNvPr id="4" name="TextBox 4"/>
          <p:cNvSpPr txBox="1"/>
          <p:nvPr/>
        </p:nvSpPr>
        <p:spPr>
          <a:xfrm>
            <a:off x="832819" y="467360"/>
            <a:ext cx="3756215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E6E6E6"/>
                </a:solidFill>
                <a:latin typeface="Garet Book"/>
              </a:rPr>
              <a:t>Planning</a:t>
            </a:r>
          </a:p>
        </p:txBody>
      </p:sp>
      <p:sp>
        <p:nvSpPr>
          <p:cNvPr id="5" name="AutoShape 5"/>
          <p:cNvSpPr/>
          <p:nvPr/>
        </p:nvSpPr>
        <p:spPr>
          <a:xfrm>
            <a:off x="4032155" y="3392745"/>
            <a:ext cx="10679431" cy="4588890"/>
          </a:xfrm>
          <a:prstGeom prst="rect">
            <a:avLst/>
          </a:prstGeom>
          <a:solidFill>
            <a:srgbClr val="FF914D"/>
          </a:solidFill>
        </p:spPr>
      </p:sp>
      <p:sp>
        <p:nvSpPr>
          <p:cNvPr id="6" name="TextBox 6"/>
          <p:cNvSpPr txBox="1"/>
          <p:nvPr/>
        </p:nvSpPr>
        <p:spPr>
          <a:xfrm>
            <a:off x="3638921" y="4863155"/>
            <a:ext cx="11465898" cy="1640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347"/>
              </a:lnSpc>
            </a:pPr>
            <a:r>
              <a:rPr lang="en-US" sz="9886" spc="-622">
                <a:solidFill>
                  <a:srgbClr val="222222"/>
                </a:solidFill>
                <a:latin typeface="Garet ExtraBold"/>
              </a:rPr>
              <a:t>PLANNING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7825" b="782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 rot="5400000">
            <a:off x="8752277" y="-3106666"/>
            <a:ext cx="8507023" cy="8507023"/>
          </a:xfrm>
          <a:custGeom>
            <a:avLst/>
            <a:gdLst/>
            <a:ahLst/>
            <a:cxnLst/>
            <a:rect l="l" t="t" r="r" b="b"/>
            <a:pathLst>
              <a:path w="8507023" h="8507023">
                <a:moveTo>
                  <a:pt x="0" y="0"/>
                </a:moveTo>
                <a:lnTo>
                  <a:pt x="8507023" y="0"/>
                </a:lnTo>
                <a:lnTo>
                  <a:pt x="8507023" y="8507024"/>
                </a:lnTo>
                <a:lnTo>
                  <a:pt x="0" y="850702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AutoShape 4"/>
          <p:cNvSpPr/>
          <p:nvPr/>
        </p:nvSpPr>
        <p:spPr>
          <a:xfrm>
            <a:off x="0" y="0"/>
            <a:ext cx="18288000" cy="1502036"/>
          </a:xfrm>
          <a:prstGeom prst="rect">
            <a:avLst/>
          </a:prstGeom>
          <a:solidFill>
            <a:srgbClr val="E6E6E6"/>
          </a:solidFill>
        </p:spPr>
      </p:sp>
      <p:sp>
        <p:nvSpPr>
          <p:cNvPr id="5" name="AutoShape 5"/>
          <p:cNvSpPr/>
          <p:nvPr/>
        </p:nvSpPr>
        <p:spPr>
          <a:xfrm>
            <a:off x="8752277" y="5423955"/>
            <a:ext cx="8507023" cy="3051790"/>
          </a:xfrm>
          <a:prstGeom prst="rect">
            <a:avLst/>
          </a:prstGeom>
          <a:solidFill>
            <a:srgbClr val="FF914D"/>
          </a:solidFill>
        </p:spPr>
      </p:sp>
      <p:sp>
        <p:nvSpPr>
          <p:cNvPr id="6" name="Freeform 6"/>
          <p:cNvSpPr/>
          <p:nvPr/>
        </p:nvSpPr>
        <p:spPr>
          <a:xfrm flipH="1">
            <a:off x="16966518" y="9015327"/>
            <a:ext cx="292782" cy="485946"/>
          </a:xfrm>
          <a:custGeom>
            <a:avLst/>
            <a:gdLst/>
            <a:ahLst/>
            <a:cxnLst/>
            <a:rect l="l" t="t" r="r" b="b"/>
            <a:pathLst>
              <a:path w="292782" h="485946">
                <a:moveTo>
                  <a:pt x="292782" y="0"/>
                </a:moveTo>
                <a:lnTo>
                  <a:pt x="0" y="0"/>
                </a:lnTo>
                <a:lnTo>
                  <a:pt x="0" y="485946"/>
                </a:lnTo>
                <a:lnTo>
                  <a:pt x="292782" y="485946"/>
                </a:lnTo>
                <a:lnTo>
                  <a:pt x="292782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0974986" y="1642264"/>
            <a:ext cx="4430739" cy="3641464"/>
          </a:xfrm>
          <a:custGeom>
            <a:avLst/>
            <a:gdLst/>
            <a:ahLst/>
            <a:cxnLst/>
            <a:rect l="l" t="t" r="r" b="b"/>
            <a:pathLst>
              <a:path w="4430739" h="3641464">
                <a:moveTo>
                  <a:pt x="0" y="0"/>
                </a:moveTo>
                <a:lnTo>
                  <a:pt x="4430739" y="0"/>
                </a:lnTo>
                <a:lnTo>
                  <a:pt x="4430739" y="3641464"/>
                </a:lnTo>
                <a:lnTo>
                  <a:pt x="0" y="364146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10837" b="-10837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9438081" y="6251312"/>
            <a:ext cx="11432401" cy="14632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753"/>
              </a:lnSpc>
            </a:pPr>
            <a:r>
              <a:rPr lang="en-US" sz="11562" spc="-728">
                <a:solidFill>
                  <a:srgbClr val="222222"/>
                </a:solidFill>
                <a:latin typeface="Garet ExtraBold"/>
              </a:rPr>
              <a:t>FEATURES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-187038" y="2065638"/>
            <a:ext cx="9625120" cy="5909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49954" lvl="1" indent="-474977">
              <a:lnSpc>
                <a:spcPts val="7875"/>
              </a:lnSpc>
              <a:buFont typeface="Arial"/>
              <a:buChar char="•"/>
            </a:pPr>
            <a:r>
              <a:rPr lang="en-US" sz="4399">
                <a:solidFill>
                  <a:srgbClr val="E6E6E6"/>
                </a:solidFill>
                <a:latin typeface="Garet 1 Bold"/>
              </a:rPr>
              <a:t>Real-time market data.</a:t>
            </a:r>
          </a:p>
          <a:p>
            <a:pPr marL="949954" lvl="1" indent="-474977">
              <a:lnSpc>
                <a:spcPts val="7875"/>
              </a:lnSpc>
              <a:buFont typeface="Arial"/>
              <a:buChar char="•"/>
            </a:pPr>
            <a:r>
              <a:rPr lang="en-US" sz="4399">
                <a:solidFill>
                  <a:srgbClr val="E6E6E6"/>
                </a:solidFill>
                <a:latin typeface="Garet 1 Bold"/>
              </a:rPr>
              <a:t>Customizable watchlist.</a:t>
            </a:r>
          </a:p>
          <a:p>
            <a:pPr marL="949954" lvl="1" indent="-474977">
              <a:lnSpc>
                <a:spcPts val="7875"/>
              </a:lnSpc>
              <a:buFont typeface="Arial"/>
              <a:buChar char="•"/>
            </a:pPr>
            <a:r>
              <a:rPr lang="en-US" sz="4399">
                <a:solidFill>
                  <a:srgbClr val="E6E6E6"/>
                </a:solidFill>
                <a:latin typeface="Garet 1 Bold"/>
              </a:rPr>
              <a:t>News and insights.</a:t>
            </a:r>
          </a:p>
          <a:p>
            <a:pPr marL="949954" lvl="1" indent="-474977">
              <a:lnSpc>
                <a:spcPts val="7875"/>
              </a:lnSpc>
              <a:buFont typeface="Arial"/>
              <a:buChar char="•"/>
            </a:pPr>
            <a:r>
              <a:rPr lang="en-US" sz="4399">
                <a:solidFill>
                  <a:srgbClr val="E6E6E6"/>
                </a:solidFill>
                <a:latin typeface="Garet 1 Bold"/>
              </a:rPr>
              <a:t>Price prediction</a:t>
            </a:r>
          </a:p>
          <a:p>
            <a:pPr marL="949954" lvl="1" indent="-474977">
              <a:lnSpc>
                <a:spcPts val="7875"/>
              </a:lnSpc>
              <a:buFont typeface="Arial"/>
              <a:buChar char="•"/>
            </a:pPr>
            <a:r>
              <a:rPr lang="en-US" sz="4399">
                <a:solidFill>
                  <a:srgbClr val="E6E6E6"/>
                </a:solidFill>
                <a:latin typeface="Garet 1 Bold"/>
              </a:rPr>
              <a:t>User's data saved on cloud</a:t>
            </a:r>
          </a:p>
          <a:p>
            <a:pPr marL="949954" lvl="1" indent="-474977">
              <a:lnSpc>
                <a:spcPts val="7875"/>
              </a:lnSpc>
              <a:buFont typeface="Arial"/>
              <a:buChar char="•"/>
            </a:pPr>
            <a:r>
              <a:rPr lang="en-US" sz="4399">
                <a:solidFill>
                  <a:srgbClr val="E6E6E6"/>
                </a:solidFill>
                <a:latin typeface="Garet 1 Bold"/>
              </a:rPr>
              <a:t>Secure data.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139238" y="4819967"/>
            <a:ext cx="9525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endParaRPr/>
          </a:p>
        </p:txBody>
      </p:sp>
      <p:sp>
        <p:nvSpPr>
          <p:cNvPr id="11" name="TextBox 11"/>
          <p:cNvSpPr txBox="1"/>
          <p:nvPr/>
        </p:nvSpPr>
        <p:spPr>
          <a:xfrm>
            <a:off x="4584272" y="5642224"/>
            <a:ext cx="9525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endParaRPr/>
          </a:p>
        </p:txBody>
      </p:sp>
      <p:sp>
        <p:nvSpPr>
          <p:cNvPr id="12" name="TextBox 12"/>
          <p:cNvSpPr txBox="1"/>
          <p:nvPr/>
        </p:nvSpPr>
        <p:spPr>
          <a:xfrm>
            <a:off x="793938" y="170628"/>
            <a:ext cx="2312544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Planning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1502036"/>
            <a:ext cx="18288000" cy="2405633"/>
          </a:xfrm>
          <a:prstGeom prst="rect">
            <a:avLst/>
          </a:prstGeom>
          <a:solidFill>
            <a:srgbClr val="FF914D"/>
          </a:solidFill>
        </p:spPr>
      </p:sp>
      <p:sp>
        <p:nvSpPr>
          <p:cNvPr id="3" name="Freeform 3"/>
          <p:cNvSpPr/>
          <p:nvPr/>
        </p:nvSpPr>
        <p:spPr>
          <a:xfrm flipH="1">
            <a:off x="16966518" y="9015327"/>
            <a:ext cx="292782" cy="485946"/>
          </a:xfrm>
          <a:custGeom>
            <a:avLst/>
            <a:gdLst/>
            <a:ahLst/>
            <a:cxnLst/>
            <a:rect l="l" t="t" r="r" b="b"/>
            <a:pathLst>
              <a:path w="292782" h="485946">
                <a:moveTo>
                  <a:pt x="292782" y="0"/>
                </a:moveTo>
                <a:lnTo>
                  <a:pt x="0" y="0"/>
                </a:lnTo>
                <a:lnTo>
                  <a:pt x="0" y="485946"/>
                </a:lnTo>
                <a:lnTo>
                  <a:pt x="292782" y="485946"/>
                </a:lnTo>
                <a:lnTo>
                  <a:pt x="29278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AutoShape 4"/>
          <p:cNvSpPr/>
          <p:nvPr/>
        </p:nvSpPr>
        <p:spPr>
          <a:xfrm>
            <a:off x="0" y="0"/>
            <a:ext cx="18288000" cy="1502036"/>
          </a:xfrm>
          <a:prstGeom prst="rect">
            <a:avLst/>
          </a:prstGeom>
          <a:solidFill>
            <a:srgbClr val="222222"/>
          </a:solidFill>
        </p:spPr>
      </p:sp>
      <p:sp>
        <p:nvSpPr>
          <p:cNvPr id="5" name="Freeform 5"/>
          <p:cNvSpPr/>
          <p:nvPr/>
        </p:nvSpPr>
        <p:spPr>
          <a:xfrm>
            <a:off x="8114717" y="3907669"/>
            <a:ext cx="10333602" cy="6379331"/>
          </a:xfrm>
          <a:custGeom>
            <a:avLst/>
            <a:gdLst/>
            <a:ahLst/>
            <a:cxnLst/>
            <a:rect l="l" t="t" r="r" b="b"/>
            <a:pathLst>
              <a:path w="10333602" h="6379331">
                <a:moveTo>
                  <a:pt x="0" y="0"/>
                </a:moveTo>
                <a:lnTo>
                  <a:pt x="10333602" y="0"/>
                </a:lnTo>
                <a:lnTo>
                  <a:pt x="10333602" y="6379331"/>
                </a:lnTo>
                <a:lnTo>
                  <a:pt x="0" y="637933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6845" r="-4386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832819" y="467360"/>
            <a:ext cx="3756215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E6E6E6"/>
                </a:solidFill>
                <a:latin typeface="Garet Book"/>
              </a:rPr>
              <a:t>Planning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60353" y="1715987"/>
            <a:ext cx="14047653" cy="2191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397"/>
              </a:lnSpc>
            </a:pPr>
            <a:r>
              <a:rPr lang="en-US" sz="9029" spc="-568">
                <a:solidFill>
                  <a:srgbClr val="222222"/>
                </a:solidFill>
                <a:latin typeface="Garet ExtraBold"/>
              </a:rPr>
              <a:t>SYSTEM DEVELOPMENT LIVE CYCLE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60353" y="4155119"/>
            <a:ext cx="5466661" cy="15195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511283" lvl="1" indent="-755642">
              <a:lnSpc>
                <a:spcPts val="13159"/>
              </a:lnSpc>
              <a:buFont typeface="Arial"/>
              <a:buChar char="•"/>
            </a:pPr>
            <a:r>
              <a:rPr lang="en-US" sz="6999">
                <a:solidFill>
                  <a:srgbClr val="000000"/>
                </a:solidFill>
                <a:latin typeface="Garet 1 Bold"/>
              </a:rPr>
              <a:t>Agile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455</Words>
  <Application>Microsoft Office PowerPoint</Application>
  <PresentationFormat>Custom</PresentationFormat>
  <Paragraphs>134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9" baseType="lpstr">
      <vt:lpstr>Garet 2 Bold</vt:lpstr>
      <vt:lpstr>Canva Sans</vt:lpstr>
      <vt:lpstr>Garet 1</vt:lpstr>
      <vt:lpstr>Garet Book</vt:lpstr>
      <vt:lpstr>Garet ExtraBold</vt:lpstr>
      <vt:lpstr>Arial</vt:lpstr>
      <vt:lpstr>Canva Sans Bold</vt:lpstr>
      <vt:lpstr>Calibri</vt:lpstr>
      <vt:lpstr>Garet 1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Black Orange Creative Marketing Strategy Presentation</dc:title>
  <cp:lastModifiedBy>Omar Adel</cp:lastModifiedBy>
  <cp:revision>2</cp:revision>
  <dcterms:created xsi:type="dcterms:W3CDTF">2006-08-16T00:00:00Z</dcterms:created>
  <dcterms:modified xsi:type="dcterms:W3CDTF">2023-06-13T06:07:39Z</dcterms:modified>
  <dc:identifier>DAFlkAbD8fk</dc:identifier>
</cp:coreProperties>
</file>